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313" r:id="rId2"/>
    <p:sldId id="314" r:id="rId3"/>
    <p:sldId id="315" r:id="rId4"/>
    <p:sldId id="256" r:id="rId5"/>
    <p:sldId id="316" r:id="rId6"/>
    <p:sldId id="259" r:id="rId7"/>
    <p:sldId id="258" r:id="rId8"/>
    <p:sldId id="257" r:id="rId9"/>
    <p:sldId id="270" r:id="rId10"/>
    <p:sldId id="271" r:id="rId11"/>
    <p:sldId id="272" r:id="rId12"/>
    <p:sldId id="273" r:id="rId13"/>
    <p:sldId id="260" r:id="rId14"/>
    <p:sldId id="309" r:id="rId15"/>
    <p:sldId id="308" r:id="rId16"/>
    <p:sldId id="310" r:id="rId17"/>
    <p:sldId id="311" r:id="rId18"/>
    <p:sldId id="312" r:id="rId19"/>
    <p:sldId id="261" r:id="rId20"/>
    <p:sldId id="262" r:id="rId21"/>
    <p:sldId id="263" r:id="rId22"/>
    <p:sldId id="264" r:id="rId23"/>
    <p:sldId id="275" r:id="rId24"/>
    <p:sldId id="319" r:id="rId25"/>
    <p:sldId id="320" r:id="rId26"/>
    <p:sldId id="317" r:id="rId27"/>
    <p:sldId id="265" r:id="rId28"/>
    <p:sldId id="274" r:id="rId29"/>
    <p:sldId id="278" r:id="rId30"/>
    <p:sldId id="321" r:id="rId31"/>
    <p:sldId id="267" r:id="rId32"/>
    <p:sldId id="280" r:id="rId33"/>
    <p:sldId id="279" r:id="rId34"/>
    <p:sldId id="281" r:id="rId35"/>
    <p:sldId id="284" r:id="rId36"/>
    <p:sldId id="283" r:id="rId37"/>
    <p:sldId id="282" r:id="rId38"/>
    <p:sldId id="285" r:id="rId39"/>
    <p:sldId id="286" r:id="rId40"/>
    <p:sldId id="288" r:id="rId41"/>
    <p:sldId id="287" r:id="rId42"/>
    <p:sldId id="318" r:id="rId43"/>
    <p:sldId id="322" r:id="rId44"/>
    <p:sldId id="303" r:id="rId45"/>
    <p:sldId id="305" r:id="rId46"/>
    <p:sldId id="306" r:id="rId47"/>
    <p:sldId id="304" r:id="rId48"/>
    <p:sldId id="307" r:id="rId49"/>
    <p:sldId id="266" r:id="rId50"/>
    <p:sldId id="301" r:id="rId51"/>
    <p:sldId id="302" r:id="rId52"/>
    <p:sldId id="299" r:id="rId53"/>
    <p:sldId id="300" r:id="rId54"/>
    <p:sldId id="289" r:id="rId55"/>
    <p:sldId id="290" r:id="rId56"/>
    <p:sldId id="291" r:id="rId57"/>
    <p:sldId id="294" r:id="rId58"/>
    <p:sldId id="293" r:id="rId59"/>
    <p:sldId id="292" r:id="rId60"/>
    <p:sldId id="295" r:id="rId61"/>
    <p:sldId id="298" r:id="rId62"/>
    <p:sldId id="297" r:id="rId63"/>
    <p:sldId id="276" r:id="rId64"/>
    <p:sldId id="277"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8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429" autoAdjust="0"/>
    <p:restoredTop sz="94660"/>
  </p:normalViewPr>
  <p:slideViewPr>
    <p:cSldViewPr>
      <p:cViewPr>
        <p:scale>
          <a:sx n="62" d="100"/>
          <a:sy n="62" d="100"/>
        </p:scale>
        <p:origin x="-1044" y="-210"/>
      </p:cViewPr>
      <p:guideLst>
        <p:guide orient="horz" pos="2160"/>
        <p:guide pos="3839"/>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055FAC-4933-4AAD-B05F-C18D4900BD35}" type="datetimeFigureOut">
              <a:rPr lang="en-US" smtClean="0"/>
              <a:pPr/>
              <a:t>10/21/2020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B10C01-9F31-4861-AD40-8482C8B9C9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ChangeArrowheads="1" noTextEdit="1"/>
          </p:cNvSpPr>
          <p:nvPr>
            <p:ph type="sldImg" idx="4294967295"/>
          </p:nvPr>
        </p:nvSpPr>
        <p:spPr bwMode="auto">
          <a:xfrm>
            <a:off x="382588" y="685800"/>
            <a:ext cx="6092825" cy="3429000"/>
          </a:xfrm>
          <a:ln>
            <a:solidFill>
              <a:srgbClr val="000000"/>
            </a:solidFill>
            <a:miter lim="800000"/>
            <a:headEnd/>
            <a:tailEnd/>
          </a:ln>
        </p:spPr>
      </p:sp>
      <p:sp>
        <p:nvSpPr>
          <p:cNvPr id="5122" name="Notes Placeholder 2"/>
          <p:cNvSpPr>
            <a:spLocks noGrp="1" noChangeArrowheads="1"/>
          </p:cNvSpPr>
          <p:nvPr>
            <p:ph type="body" idx="4294967295"/>
          </p:nvPr>
        </p:nvSpPr>
        <p:spPr bwMode="auto">
          <a:noFill/>
          <a:ln/>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5123" name="Slide Number Placeholder 3"/>
          <p:cNvSpPr>
            <a:spLocks noGrp="1" noChangeArrowheads="1"/>
          </p:cNvSpPr>
          <p:nvPr>
            <p:ph type="sldNum" sz="quarter" idx="5"/>
          </p:nvPr>
        </p:nvSpPr>
        <p:spPr bwMode="auto">
          <a:noFill/>
          <a:ln>
            <a:miter lim="800000"/>
            <a:headEnd/>
            <a:tailEnd/>
          </a:ln>
        </p:spPr>
        <p:txBody>
          <a:bodyPr/>
          <a:lstStyle/>
          <a:p>
            <a:fld id="{46910041-E06F-4108-94E1-662395AA7710}" type="slidenum">
              <a:rPr lang="en-US" altLang="zh-CN"/>
              <a:pPr/>
              <a:t>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E5A2BF-09DA-4C7A-AB6E-860692B4DA4E}"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3F55B-C8EB-4B10-A739-8EFC073545E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5A2BF-09DA-4C7A-AB6E-860692B4DA4E}" type="datetimeFigureOut">
              <a:rPr lang="en-US" smtClean="0"/>
              <a:pPr/>
              <a:t>10/21/2020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3F55B-C8EB-4B10-A739-8EFC073545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Users\Administrator\Downloads\unit%204\How%20to%20write%20a%20TEST%20CASE%20Software%20Testing%20Tutorial.mp4"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Users\Administrator\Downloads\unit%204\What%20is%20White%20Box%20Testing%20Tutorial%20with%20Examples.mp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Users\Administrator\Downloads\unit%204\What%20is%20White%20Box%20Testing%20Tutorial%20with%20Examples.mp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Users\Administrator\Downloads\unit%204\Black%20and%20White%20Box%20Testing%20Introduction%20-%20Georgia%20Tech%20-%20Software%20Development%20Process.mp4"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SREE virtual background.jpg"/>
          <p:cNvPicPr>
            <a:picLocks noChangeAspect="1" noChangeArrowheads="1"/>
          </p:cNvPicPr>
          <p:nvPr/>
        </p:nvPicPr>
        <p:blipFill>
          <a:blip r:embed="rId3"/>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28600"/>
            <a:ext cx="10969943" cy="609600"/>
          </a:xfrm>
        </p:spPr>
        <p:txBody>
          <a:bodyPr>
            <a:normAutofit fontScale="90000"/>
          </a:bodyPr>
          <a:lstStyle/>
          <a:p>
            <a:r>
              <a:rPr lang="en-US" dirty="0" smtClean="0">
                <a:solidFill>
                  <a:srgbClr val="0000FF"/>
                </a:solidFill>
                <a:latin typeface="Times New Roman" pitchFamily="18" charset="0"/>
                <a:cs typeface="Times New Roman" pitchFamily="18" charset="0"/>
              </a:rPr>
              <a:t>Testing Principles</a:t>
            </a:r>
          </a:p>
        </p:txBody>
      </p:sp>
      <p:sp>
        <p:nvSpPr>
          <p:cNvPr id="3" name="Content Placeholder 2"/>
          <p:cNvSpPr>
            <a:spLocks noGrp="1"/>
          </p:cNvSpPr>
          <p:nvPr>
            <p:ph idx="1"/>
          </p:nvPr>
        </p:nvSpPr>
        <p:spPr>
          <a:xfrm>
            <a:off x="203147" y="838200"/>
            <a:ext cx="11782531" cy="5867400"/>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All tests should be traceable to customer requirements.  Tests should be planned long before testing begins.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The Pareto principle applies to software testing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Testing should begin “in the small‖ and progress toward testing “in the large.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Exhaustive testing is not possible</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To be most effective, testing should be conducted by an independent third party</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6109649" cy="697230"/>
          </a:xfrm>
          <a:prstGeom prst="rect">
            <a:avLst/>
          </a:prstGeom>
        </p:spPr>
        <p:txBody>
          <a:bodyPr vert="horz" wrap="square" lIns="0" tIns="13335" rIns="0" bIns="0" rtlCol="0">
            <a:spAutoFit/>
          </a:bodyPr>
          <a:lstStyle/>
          <a:p>
            <a:pPr marL="12700">
              <a:lnSpc>
                <a:spcPct val="100000"/>
              </a:lnSpc>
              <a:spcBef>
                <a:spcPts val="105"/>
              </a:spcBef>
            </a:pPr>
            <a:r>
              <a:rPr dirty="0">
                <a:solidFill>
                  <a:srgbClr val="875744"/>
                </a:solidFill>
              </a:rPr>
              <a:t>Unit </a:t>
            </a:r>
            <a:r>
              <a:rPr spc="-70" dirty="0">
                <a:solidFill>
                  <a:srgbClr val="875744"/>
                </a:solidFill>
              </a:rPr>
              <a:t>Testing</a:t>
            </a:r>
            <a:r>
              <a:rPr spc="-170" dirty="0">
                <a:solidFill>
                  <a:srgbClr val="875744"/>
                </a:solidFill>
              </a:rPr>
              <a:t> </a:t>
            </a:r>
            <a:r>
              <a:rPr dirty="0">
                <a:solidFill>
                  <a:srgbClr val="875744"/>
                </a:solidFill>
              </a:rPr>
              <a:t>Ideals</a:t>
            </a:r>
          </a:p>
        </p:txBody>
      </p:sp>
      <p:sp>
        <p:nvSpPr>
          <p:cNvPr id="3" name="object 3"/>
          <p:cNvSpPr txBox="1"/>
          <p:nvPr/>
        </p:nvSpPr>
        <p:spPr>
          <a:xfrm>
            <a:off x="921610" y="1535020"/>
            <a:ext cx="3368009" cy="2148840"/>
          </a:xfrm>
          <a:prstGeom prst="rect">
            <a:avLst/>
          </a:prstGeom>
        </p:spPr>
        <p:txBody>
          <a:bodyPr vert="horz" wrap="square" lIns="0" tIns="100965" rIns="0" bIns="0" rtlCol="0">
            <a:spAutoFit/>
          </a:bodyPr>
          <a:lstStyle/>
          <a:p>
            <a:pPr marL="332740" indent="-320040">
              <a:lnSpc>
                <a:spcPct val="100000"/>
              </a:lnSpc>
              <a:spcBef>
                <a:spcPts val="795"/>
              </a:spcBef>
              <a:buClr>
                <a:srgbClr val="DD8046"/>
              </a:buClr>
              <a:buSzPct val="60344"/>
              <a:buFont typeface="Wingdings"/>
              <a:buChar char=""/>
              <a:tabLst>
                <a:tab pos="332740" algn="l"/>
              </a:tabLst>
            </a:pPr>
            <a:r>
              <a:rPr sz="2900" dirty="0">
                <a:latin typeface="Arial"/>
                <a:cs typeface="Arial"/>
              </a:rPr>
              <a:t>Isolatable</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Repeatable</a:t>
            </a:r>
            <a:endParaRPr sz="2900">
              <a:latin typeface="Arial"/>
              <a:cs typeface="Arial"/>
            </a:endParaRPr>
          </a:p>
          <a:p>
            <a:pPr marL="332740" indent="-320040">
              <a:lnSpc>
                <a:spcPct val="100000"/>
              </a:lnSpc>
              <a:spcBef>
                <a:spcPts val="705"/>
              </a:spcBef>
              <a:buClr>
                <a:srgbClr val="DD8046"/>
              </a:buClr>
              <a:buSzPct val="60344"/>
              <a:buFont typeface="Wingdings"/>
              <a:buChar char=""/>
              <a:tabLst>
                <a:tab pos="332740" algn="l"/>
              </a:tabLst>
            </a:pPr>
            <a:r>
              <a:rPr sz="2900" dirty="0">
                <a:latin typeface="Arial"/>
                <a:cs typeface="Arial"/>
              </a:rPr>
              <a:t>Automatable</a:t>
            </a:r>
            <a:endParaRPr sz="2900">
              <a:latin typeface="Arial"/>
              <a:cs typeface="Arial"/>
            </a:endParaRPr>
          </a:p>
          <a:p>
            <a:pPr marL="332740" indent="-320040">
              <a:lnSpc>
                <a:spcPct val="100000"/>
              </a:lnSpc>
              <a:spcBef>
                <a:spcPts val="695"/>
              </a:spcBef>
              <a:buClr>
                <a:srgbClr val="DD8046"/>
              </a:buClr>
              <a:buSzPct val="60344"/>
              <a:buFont typeface="Wingdings"/>
              <a:buChar char=""/>
              <a:tabLst>
                <a:tab pos="332740" algn="l"/>
              </a:tabLst>
            </a:pPr>
            <a:r>
              <a:rPr sz="2900" dirty="0">
                <a:latin typeface="Arial"/>
                <a:cs typeface="Arial"/>
              </a:rPr>
              <a:t>Easy to</a:t>
            </a:r>
            <a:r>
              <a:rPr sz="2900" spc="-120" dirty="0">
                <a:latin typeface="Arial"/>
                <a:cs typeface="Arial"/>
              </a:rPr>
              <a:t> </a:t>
            </a:r>
            <a:r>
              <a:rPr sz="2900" spc="-10" dirty="0">
                <a:latin typeface="Arial"/>
                <a:cs typeface="Arial"/>
              </a:rPr>
              <a:t>Write</a:t>
            </a:r>
            <a:endParaRPr sz="2900">
              <a:latin typeface="Arial"/>
              <a:cs typeface="Aria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5030428" cy="697230"/>
          </a:xfrm>
          <a:prstGeom prst="rect">
            <a:avLst/>
          </a:prstGeom>
        </p:spPr>
        <p:txBody>
          <a:bodyPr vert="horz" wrap="square" lIns="0" tIns="13335" rIns="0" bIns="0" rtlCol="0">
            <a:spAutoFit/>
          </a:bodyPr>
          <a:lstStyle/>
          <a:p>
            <a:pPr marL="12700">
              <a:lnSpc>
                <a:spcPct val="100000"/>
              </a:lnSpc>
              <a:spcBef>
                <a:spcPts val="105"/>
              </a:spcBef>
            </a:pPr>
            <a:r>
              <a:rPr dirty="0">
                <a:solidFill>
                  <a:srgbClr val="875744"/>
                </a:solidFill>
              </a:rPr>
              <a:t>Why Unit</a:t>
            </a:r>
            <a:r>
              <a:rPr spc="-165" dirty="0">
                <a:solidFill>
                  <a:srgbClr val="875744"/>
                </a:solidFill>
              </a:rPr>
              <a:t> </a:t>
            </a:r>
            <a:r>
              <a:rPr spc="-100" dirty="0">
                <a:solidFill>
                  <a:srgbClr val="875744"/>
                </a:solidFill>
              </a:rPr>
              <a:t>Test?</a:t>
            </a:r>
          </a:p>
        </p:txBody>
      </p:sp>
      <p:sp>
        <p:nvSpPr>
          <p:cNvPr id="3" name="object 3"/>
          <p:cNvSpPr txBox="1"/>
          <p:nvPr/>
        </p:nvSpPr>
        <p:spPr>
          <a:xfrm>
            <a:off x="921609" y="1535020"/>
            <a:ext cx="6099491" cy="2679700"/>
          </a:xfrm>
          <a:prstGeom prst="rect">
            <a:avLst/>
          </a:prstGeom>
        </p:spPr>
        <p:txBody>
          <a:bodyPr vert="horz" wrap="square" lIns="0" tIns="100965" rIns="0" bIns="0" rtlCol="0">
            <a:spAutoFit/>
          </a:bodyPr>
          <a:lstStyle/>
          <a:p>
            <a:pPr marL="332740" indent="-320040">
              <a:lnSpc>
                <a:spcPct val="100000"/>
              </a:lnSpc>
              <a:spcBef>
                <a:spcPts val="795"/>
              </a:spcBef>
              <a:buClr>
                <a:srgbClr val="DD8046"/>
              </a:buClr>
              <a:buSzPct val="60344"/>
              <a:buFont typeface="Wingdings"/>
              <a:buChar char=""/>
              <a:tabLst>
                <a:tab pos="332740" algn="l"/>
              </a:tabLst>
            </a:pPr>
            <a:r>
              <a:rPr sz="2900" dirty="0">
                <a:latin typeface="Arial"/>
                <a:cs typeface="Arial"/>
              </a:rPr>
              <a:t>Faster</a:t>
            </a:r>
            <a:r>
              <a:rPr sz="2900" spc="-50" dirty="0">
                <a:latin typeface="Arial"/>
                <a:cs typeface="Arial"/>
              </a:rPr>
              <a:t> </a:t>
            </a:r>
            <a:r>
              <a:rPr sz="2900" dirty="0">
                <a:latin typeface="Arial"/>
                <a:cs typeface="Arial"/>
              </a:rPr>
              <a:t>Debugging</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Faster</a:t>
            </a:r>
            <a:r>
              <a:rPr sz="2900" spc="-50" dirty="0">
                <a:latin typeface="Arial"/>
                <a:cs typeface="Arial"/>
              </a:rPr>
              <a:t> </a:t>
            </a:r>
            <a:r>
              <a:rPr sz="2900" dirty="0">
                <a:latin typeface="Arial"/>
                <a:cs typeface="Arial"/>
              </a:rPr>
              <a:t>Development</a:t>
            </a:r>
            <a:endParaRPr sz="2900">
              <a:latin typeface="Arial"/>
              <a:cs typeface="Arial"/>
            </a:endParaRPr>
          </a:p>
          <a:p>
            <a:pPr marL="332740" indent="-320040">
              <a:lnSpc>
                <a:spcPct val="100000"/>
              </a:lnSpc>
              <a:spcBef>
                <a:spcPts val="705"/>
              </a:spcBef>
              <a:buClr>
                <a:srgbClr val="DD8046"/>
              </a:buClr>
              <a:buSzPct val="60344"/>
              <a:buFont typeface="Wingdings"/>
              <a:buChar char=""/>
              <a:tabLst>
                <a:tab pos="332740" algn="l"/>
              </a:tabLst>
            </a:pPr>
            <a:r>
              <a:rPr sz="2900" dirty="0">
                <a:latin typeface="Arial"/>
                <a:cs typeface="Arial"/>
              </a:rPr>
              <a:t>Better</a:t>
            </a:r>
            <a:r>
              <a:rPr sz="2900" spc="-50" dirty="0">
                <a:latin typeface="Arial"/>
                <a:cs typeface="Arial"/>
              </a:rPr>
              <a:t> </a:t>
            </a:r>
            <a:r>
              <a:rPr sz="2900" dirty="0">
                <a:latin typeface="Arial"/>
                <a:cs typeface="Arial"/>
              </a:rPr>
              <a:t>Design</a:t>
            </a:r>
            <a:endParaRPr sz="2900">
              <a:latin typeface="Arial"/>
              <a:cs typeface="Arial"/>
            </a:endParaRPr>
          </a:p>
          <a:p>
            <a:pPr marL="332740" indent="-320040">
              <a:lnSpc>
                <a:spcPct val="100000"/>
              </a:lnSpc>
              <a:spcBef>
                <a:spcPts val="695"/>
              </a:spcBef>
              <a:buClr>
                <a:srgbClr val="DD8046"/>
              </a:buClr>
              <a:buSzPct val="60344"/>
              <a:buFont typeface="Wingdings"/>
              <a:buChar char=""/>
              <a:tabLst>
                <a:tab pos="332740" algn="l"/>
              </a:tabLst>
            </a:pPr>
            <a:r>
              <a:rPr sz="2900" dirty="0">
                <a:latin typeface="Arial"/>
                <a:cs typeface="Arial"/>
              </a:rPr>
              <a:t>Excellent Regression</a:t>
            </a:r>
            <a:r>
              <a:rPr sz="2900" spc="-180" dirty="0">
                <a:latin typeface="Arial"/>
                <a:cs typeface="Arial"/>
              </a:rPr>
              <a:t> </a:t>
            </a:r>
            <a:r>
              <a:rPr sz="2900" spc="-80" dirty="0">
                <a:latin typeface="Arial"/>
                <a:cs typeface="Arial"/>
              </a:rPr>
              <a:t>Tool</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Reduce Future</a:t>
            </a:r>
            <a:r>
              <a:rPr sz="2900" spc="-85" dirty="0">
                <a:latin typeface="Arial"/>
                <a:cs typeface="Arial"/>
              </a:rPr>
              <a:t> </a:t>
            </a:r>
            <a:r>
              <a:rPr sz="2900" dirty="0">
                <a:latin typeface="Arial"/>
                <a:cs typeface="Arial"/>
              </a:rPr>
              <a:t>Cost</a:t>
            </a:r>
            <a:endParaRPr sz="2900">
              <a:latin typeface="Arial"/>
              <a:cs typeface="Aria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3682041" cy="697230"/>
          </a:xfrm>
          <a:prstGeom prst="rect">
            <a:avLst/>
          </a:prstGeom>
        </p:spPr>
        <p:txBody>
          <a:bodyPr vert="horz" wrap="square" lIns="0" tIns="13335" rIns="0" bIns="0" rtlCol="0">
            <a:spAutoFit/>
          </a:bodyPr>
          <a:lstStyle/>
          <a:p>
            <a:pPr marL="12700">
              <a:lnSpc>
                <a:spcPct val="100000"/>
              </a:lnSpc>
              <a:spcBef>
                <a:spcPts val="105"/>
              </a:spcBef>
            </a:pPr>
            <a:r>
              <a:rPr dirty="0"/>
              <a:t>BENEFITS</a:t>
            </a:r>
          </a:p>
        </p:txBody>
      </p:sp>
      <p:sp>
        <p:nvSpPr>
          <p:cNvPr id="3" name="object 3"/>
          <p:cNvSpPr txBox="1"/>
          <p:nvPr/>
        </p:nvSpPr>
        <p:spPr>
          <a:xfrm>
            <a:off x="921609" y="1622807"/>
            <a:ext cx="10538255" cy="2870658"/>
          </a:xfrm>
          <a:prstGeom prst="rect">
            <a:avLst/>
          </a:prstGeom>
        </p:spPr>
        <p:txBody>
          <a:bodyPr vert="horz" wrap="square" lIns="0" tIns="13335" rIns="0" bIns="0" rtlCol="0">
            <a:spAutoFit/>
          </a:bodyPr>
          <a:lstStyle/>
          <a:p>
            <a:pPr marL="332740" marR="117475" indent="-320040">
              <a:lnSpc>
                <a:spcPct val="100000"/>
              </a:lnSpc>
              <a:spcBef>
                <a:spcPts val="105"/>
              </a:spcBef>
              <a:buClr>
                <a:srgbClr val="DD8046"/>
              </a:buClr>
              <a:buSzPct val="60344"/>
              <a:buFont typeface="Wingdings"/>
              <a:buChar char=""/>
              <a:tabLst>
                <a:tab pos="332740" algn="l"/>
              </a:tabLst>
            </a:pPr>
            <a:r>
              <a:rPr sz="2900" dirty="0">
                <a:latin typeface="Arial"/>
                <a:cs typeface="Arial"/>
              </a:rPr>
              <a:t>Unit testing allows </a:t>
            </a:r>
            <a:r>
              <a:rPr sz="2900" spc="-5" dirty="0">
                <a:latin typeface="Arial"/>
                <a:cs typeface="Arial"/>
              </a:rPr>
              <a:t>the </a:t>
            </a:r>
            <a:r>
              <a:rPr sz="2900" dirty="0">
                <a:latin typeface="Arial"/>
                <a:cs typeface="Arial"/>
              </a:rPr>
              <a:t>programmer to</a:t>
            </a:r>
            <a:r>
              <a:rPr sz="2900" spc="-155" dirty="0">
                <a:latin typeface="Arial"/>
                <a:cs typeface="Arial"/>
              </a:rPr>
              <a:t> </a:t>
            </a:r>
            <a:r>
              <a:rPr sz="2900" dirty="0">
                <a:latin typeface="Arial"/>
                <a:cs typeface="Arial"/>
              </a:rPr>
              <a:t>refactor  code at a later date, and make sure the  module still works</a:t>
            </a:r>
            <a:r>
              <a:rPr sz="2900" spc="-85" dirty="0">
                <a:latin typeface="Arial"/>
                <a:cs typeface="Arial"/>
              </a:rPr>
              <a:t> </a:t>
            </a:r>
            <a:r>
              <a:rPr sz="2900" spc="-20" dirty="0">
                <a:latin typeface="Arial"/>
                <a:cs typeface="Arial"/>
              </a:rPr>
              <a:t>correctly.</a:t>
            </a:r>
            <a:endParaRPr sz="2900">
              <a:latin typeface="Arial"/>
              <a:cs typeface="Arial"/>
            </a:endParaRPr>
          </a:p>
          <a:p>
            <a:pPr marL="332740" marR="5080" indent="-320040">
              <a:lnSpc>
                <a:spcPct val="100000"/>
              </a:lnSpc>
              <a:spcBef>
                <a:spcPts val="695"/>
              </a:spcBef>
              <a:buClr>
                <a:srgbClr val="DD8046"/>
              </a:buClr>
              <a:buSzPct val="60344"/>
              <a:buFont typeface="Wingdings"/>
              <a:buChar char=""/>
              <a:tabLst>
                <a:tab pos="332740" algn="l"/>
              </a:tabLst>
            </a:pPr>
            <a:r>
              <a:rPr sz="2900" dirty="0">
                <a:latin typeface="Arial"/>
                <a:cs typeface="Arial"/>
              </a:rPr>
              <a:t>By testing the parts of a program first and</a:t>
            </a:r>
            <a:r>
              <a:rPr sz="2900" spc="-260" dirty="0">
                <a:latin typeface="Arial"/>
                <a:cs typeface="Arial"/>
              </a:rPr>
              <a:t> </a:t>
            </a:r>
            <a:r>
              <a:rPr sz="2900" dirty="0">
                <a:latin typeface="Arial"/>
                <a:cs typeface="Arial"/>
              </a:rPr>
              <a:t>then  testing the sum of its parts, integration testing  becomes much</a:t>
            </a:r>
            <a:r>
              <a:rPr sz="2900" spc="-100" dirty="0">
                <a:latin typeface="Arial"/>
                <a:cs typeface="Arial"/>
              </a:rPr>
              <a:t> </a:t>
            </a:r>
            <a:r>
              <a:rPr sz="2900" spc="-20" dirty="0">
                <a:latin typeface="Arial"/>
                <a:cs typeface="Arial"/>
              </a:rPr>
              <a:t>easier.</a:t>
            </a:r>
            <a:endParaRPr sz="2900">
              <a:latin typeface="Arial"/>
              <a:cs typeface="Arial"/>
            </a:endParaRPr>
          </a:p>
          <a:p>
            <a:pPr marL="332740" marR="1861185" indent="-320040">
              <a:lnSpc>
                <a:spcPct val="100000"/>
              </a:lnSpc>
              <a:spcBef>
                <a:spcPts val="710"/>
              </a:spcBef>
              <a:buClr>
                <a:srgbClr val="DD8046"/>
              </a:buClr>
              <a:buSzPct val="60344"/>
              <a:buFont typeface="Wingdings"/>
              <a:buChar char=""/>
              <a:tabLst>
                <a:tab pos="332740" algn="l"/>
              </a:tabLst>
            </a:pPr>
            <a:r>
              <a:rPr sz="2900" dirty="0">
                <a:latin typeface="Arial"/>
                <a:cs typeface="Arial"/>
              </a:rPr>
              <a:t>Unit testing provides a sort of</a:t>
            </a:r>
            <a:r>
              <a:rPr sz="2900" spc="-200" dirty="0">
                <a:latin typeface="Arial"/>
                <a:cs typeface="Arial"/>
              </a:rPr>
              <a:t> </a:t>
            </a:r>
            <a:r>
              <a:rPr sz="2900" dirty="0">
                <a:latin typeface="Arial"/>
                <a:cs typeface="Arial"/>
              </a:rPr>
              <a:t>living  documentation of the</a:t>
            </a:r>
            <a:r>
              <a:rPr sz="2900" spc="-105" dirty="0">
                <a:latin typeface="Arial"/>
                <a:cs typeface="Arial"/>
              </a:rPr>
              <a:t> </a:t>
            </a:r>
            <a:r>
              <a:rPr sz="2900" dirty="0">
                <a:latin typeface="Arial"/>
                <a:cs typeface="Arial"/>
              </a:rPr>
              <a:t>system.</a:t>
            </a:r>
            <a:endParaRPr sz="2900">
              <a:latin typeface="Arial"/>
              <a:cs typeface="Aria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2"/>
            <a:ext cx="10638982" cy="4578176"/>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Keep unit tests small and</a:t>
            </a:r>
            <a:r>
              <a:rPr sz="2900" b="1" spc="-145" dirty="0">
                <a:latin typeface="Arial"/>
                <a:cs typeface="Arial"/>
              </a:rPr>
              <a:t> </a:t>
            </a:r>
            <a:r>
              <a:rPr sz="2900" b="1" dirty="0">
                <a:latin typeface="Arial"/>
                <a:cs typeface="Arial"/>
              </a:rPr>
              <a:t>fast</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Ideally the entire </a:t>
            </a:r>
            <a:r>
              <a:rPr sz="2600" spc="-5" dirty="0">
                <a:latin typeface="Arial"/>
                <a:cs typeface="Arial"/>
              </a:rPr>
              <a:t>test </a:t>
            </a:r>
            <a:r>
              <a:rPr sz="2600" dirty="0">
                <a:latin typeface="Arial"/>
                <a:cs typeface="Arial"/>
              </a:rPr>
              <a:t>suite should be executed  before every code check in. Keeping the tests</a:t>
            </a:r>
            <a:r>
              <a:rPr sz="2600" spc="-60" dirty="0">
                <a:latin typeface="Arial"/>
                <a:cs typeface="Arial"/>
              </a:rPr>
              <a:t> </a:t>
            </a:r>
            <a:r>
              <a:rPr sz="2600" dirty="0">
                <a:latin typeface="Arial"/>
                <a:cs typeface="Arial"/>
              </a:rPr>
              <a:t>fast  reduce the development turnaround</a:t>
            </a:r>
            <a:r>
              <a:rPr sz="2600" spc="-55" dirty="0">
                <a:latin typeface="Arial"/>
                <a:cs typeface="Arial"/>
              </a:rPr>
              <a:t> </a:t>
            </a:r>
            <a:r>
              <a:rPr sz="2600" dirty="0">
                <a:latin typeface="Arial"/>
                <a:cs typeface="Arial"/>
              </a:rPr>
              <a:t>time.</a:t>
            </a:r>
            <a:endParaRPr sz="2600">
              <a:latin typeface="Arial"/>
              <a:cs typeface="Arial"/>
            </a:endParaRPr>
          </a:p>
          <a:p>
            <a:pPr lvl="1">
              <a:lnSpc>
                <a:spcPct val="100000"/>
              </a:lnSpc>
              <a:spcBef>
                <a:spcPts val="35"/>
              </a:spcBef>
              <a:buClr>
                <a:srgbClr val="93B6D2"/>
              </a:buClr>
              <a:buFont typeface="Wingdings 2"/>
              <a:buChar char=""/>
            </a:pPr>
            <a:endParaRPr sz="3800">
              <a:latin typeface="Times New Roman"/>
              <a:cs typeface="Times New Roman"/>
            </a:endParaRPr>
          </a:p>
          <a:p>
            <a:pPr marL="332740" marR="546735" indent="-320040">
              <a:lnSpc>
                <a:spcPct val="100000"/>
              </a:lnSpc>
              <a:buClr>
                <a:srgbClr val="DD8046"/>
              </a:buClr>
              <a:buSzPct val="60344"/>
              <a:buFont typeface="Wingdings"/>
              <a:buChar char=""/>
              <a:tabLst>
                <a:tab pos="332740" algn="l"/>
              </a:tabLst>
            </a:pPr>
            <a:r>
              <a:rPr sz="2900" b="1" dirty="0">
                <a:latin typeface="Arial"/>
                <a:cs typeface="Arial"/>
              </a:rPr>
              <a:t>Unit tests should be fully automated</a:t>
            </a:r>
            <a:r>
              <a:rPr sz="2900" b="1" spc="-175" dirty="0">
                <a:latin typeface="Arial"/>
                <a:cs typeface="Arial"/>
              </a:rPr>
              <a:t> </a:t>
            </a:r>
            <a:r>
              <a:rPr sz="2900" b="1" dirty="0">
                <a:latin typeface="Arial"/>
                <a:cs typeface="Arial"/>
              </a:rPr>
              <a:t>and  non-interactive</a:t>
            </a:r>
            <a:endParaRPr sz="2900">
              <a:latin typeface="Arial"/>
              <a:cs typeface="Arial"/>
            </a:endParaRPr>
          </a:p>
          <a:p>
            <a:pPr marL="652780" marR="635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The test suite </a:t>
            </a:r>
            <a:r>
              <a:rPr sz="2600" spc="-5" dirty="0">
                <a:latin typeface="Arial"/>
                <a:cs typeface="Arial"/>
              </a:rPr>
              <a:t>is </a:t>
            </a:r>
            <a:r>
              <a:rPr sz="2600" dirty="0">
                <a:latin typeface="Arial"/>
                <a:cs typeface="Arial"/>
              </a:rPr>
              <a:t>normally executed on a regular  basis and must be fully automated to </a:t>
            </a:r>
            <a:r>
              <a:rPr sz="2600" spc="5" dirty="0">
                <a:latin typeface="Arial"/>
                <a:cs typeface="Arial"/>
              </a:rPr>
              <a:t>be </a:t>
            </a:r>
            <a:r>
              <a:rPr sz="2600" dirty="0">
                <a:latin typeface="Arial"/>
                <a:cs typeface="Arial"/>
              </a:rPr>
              <a:t>useful. </a:t>
            </a:r>
            <a:r>
              <a:rPr sz="2600" spc="-10" dirty="0">
                <a:latin typeface="Arial"/>
                <a:cs typeface="Arial"/>
              </a:rPr>
              <a:t>If  </a:t>
            </a:r>
            <a:r>
              <a:rPr sz="2600" dirty="0">
                <a:latin typeface="Arial"/>
                <a:cs typeface="Arial"/>
              </a:rPr>
              <a:t>the results require manual inspection the tests</a:t>
            </a:r>
            <a:r>
              <a:rPr sz="2600" spc="-55" dirty="0">
                <a:latin typeface="Arial"/>
                <a:cs typeface="Arial"/>
              </a:rPr>
              <a:t> </a:t>
            </a:r>
            <a:r>
              <a:rPr sz="2600" dirty="0">
                <a:latin typeface="Arial"/>
                <a:cs typeface="Arial"/>
              </a:rPr>
              <a:t>are  not proper unit</a:t>
            </a:r>
            <a:r>
              <a:rPr sz="2600" spc="-25" dirty="0">
                <a:latin typeface="Arial"/>
                <a:cs typeface="Arial"/>
              </a:rPr>
              <a:t> </a:t>
            </a:r>
            <a:r>
              <a:rPr sz="2600" dirty="0">
                <a:latin typeface="Arial"/>
                <a:cs typeface="Arial"/>
              </a:rPr>
              <a:t>tests.</a:t>
            </a:r>
            <a:endParaRPr sz="2600">
              <a:latin typeface="Arial"/>
              <a:cs typeface="Aria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2"/>
            <a:ext cx="10493393" cy="3731791"/>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Make unit tests simple to</a:t>
            </a:r>
            <a:r>
              <a:rPr sz="2900" b="1" spc="-170" dirty="0">
                <a:latin typeface="Arial"/>
                <a:cs typeface="Arial"/>
              </a:rPr>
              <a:t> </a:t>
            </a:r>
            <a:r>
              <a:rPr sz="2900" b="1" dirty="0">
                <a:latin typeface="Arial"/>
                <a:cs typeface="Arial"/>
              </a:rPr>
              <a:t>run</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Configure the development environment so that  single tests and test suites can be run by a</a:t>
            </a:r>
            <a:r>
              <a:rPr sz="2600" spc="-50" dirty="0">
                <a:latin typeface="Arial"/>
                <a:cs typeface="Arial"/>
              </a:rPr>
              <a:t> </a:t>
            </a:r>
            <a:r>
              <a:rPr sz="2600" dirty="0">
                <a:latin typeface="Arial"/>
                <a:cs typeface="Arial"/>
              </a:rPr>
              <a:t>single  command or a one button</a:t>
            </a:r>
            <a:r>
              <a:rPr sz="2600" spc="-50" dirty="0">
                <a:latin typeface="Arial"/>
                <a:cs typeface="Arial"/>
              </a:rPr>
              <a:t> </a:t>
            </a:r>
            <a:r>
              <a:rPr sz="2600" dirty="0">
                <a:latin typeface="Arial"/>
                <a:cs typeface="Arial"/>
              </a:rPr>
              <a:t>click.</a:t>
            </a:r>
            <a:endParaRPr sz="2600">
              <a:latin typeface="Arial"/>
              <a:cs typeface="Arial"/>
            </a:endParaRPr>
          </a:p>
          <a:p>
            <a:pPr lvl="1">
              <a:lnSpc>
                <a:spcPct val="100000"/>
              </a:lnSpc>
              <a:spcBef>
                <a:spcPts val="35"/>
              </a:spcBef>
              <a:buClr>
                <a:srgbClr val="93B6D2"/>
              </a:buClr>
              <a:buFont typeface="Wingdings 2"/>
              <a:buChar char=""/>
            </a:pPr>
            <a:endParaRPr sz="3800">
              <a:latin typeface="Times New Roman"/>
              <a:cs typeface="Times New Roman"/>
            </a:endParaRPr>
          </a:p>
          <a:p>
            <a:pPr marL="332740" indent="-320040">
              <a:lnSpc>
                <a:spcPct val="100000"/>
              </a:lnSpc>
              <a:buClr>
                <a:srgbClr val="DD8046"/>
              </a:buClr>
              <a:buSzPct val="60344"/>
              <a:buFont typeface="Wingdings"/>
              <a:buChar char=""/>
              <a:tabLst>
                <a:tab pos="332740" algn="l"/>
              </a:tabLst>
            </a:pPr>
            <a:r>
              <a:rPr sz="2900" b="1" dirty="0">
                <a:latin typeface="Arial"/>
                <a:cs typeface="Arial"/>
              </a:rPr>
              <a:t>Measure the</a:t>
            </a:r>
            <a:r>
              <a:rPr sz="2900" b="1" spc="-85" dirty="0">
                <a:latin typeface="Arial"/>
                <a:cs typeface="Arial"/>
              </a:rPr>
              <a:t> </a:t>
            </a:r>
            <a:r>
              <a:rPr sz="2900" b="1" dirty="0">
                <a:latin typeface="Arial"/>
                <a:cs typeface="Arial"/>
              </a:rPr>
              <a:t>tests</a:t>
            </a:r>
            <a:endParaRPr sz="2900">
              <a:latin typeface="Arial"/>
              <a:cs typeface="Arial"/>
            </a:endParaRPr>
          </a:p>
          <a:p>
            <a:pPr marL="652780" marR="27305"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Apply coverage analysis to the test runs so that</a:t>
            </a:r>
            <a:r>
              <a:rPr sz="2600" spc="-75" dirty="0">
                <a:latin typeface="Arial"/>
                <a:cs typeface="Arial"/>
              </a:rPr>
              <a:t> </a:t>
            </a:r>
            <a:r>
              <a:rPr sz="2600" dirty="0">
                <a:latin typeface="Arial"/>
                <a:cs typeface="Arial"/>
              </a:rPr>
              <a:t>it  is possible to read the exact execution coverage  and investigate which parts of the code is  executed and</a:t>
            </a:r>
            <a:r>
              <a:rPr sz="2600" spc="-30" dirty="0">
                <a:latin typeface="Arial"/>
                <a:cs typeface="Arial"/>
              </a:rPr>
              <a:t> </a:t>
            </a:r>
            <a:r>
              <a:rPr sz="2600" dirty="0">
                <a:latin typeface="Arial"/>
                <a:cs typeface="Arial"/>
              </a:rPr>
              <a:t>not.</a:t>
            </a:r>
            <a:endParaRPr sz="2600">
              <a:latin typeface="Arial"/>
              <a:cs typeface="Aria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2"/>
            <a:ext cx="10541641" cy="2623795"/>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Fix failing tests</a:t>
            </a:r>
            <a:r>
              <a:rPr sz="2900" b="1" spc="-114" dirty="0">
                <a:latin typeface="Arial"/>
                <a:cs typeface="Arial"/>
              </a:rPr>
              <a:t> </a:t>
            </a:r>
            <a:r>
              <a:rPr sz="2900" b="1" dirty="0">
                <a:latin typeface="Arial"/>
                <a:cs typeface="Arial"/>
              </a:rPr>
              <a:t>immediately</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Each developer should be responsible for making  sure a new test runs successfully upon check in,  and that all existing tests runs successfully upon  code check in. If a test fails as part of a regular  test execution the entire </a:t>
            </a:r>
            <a:r>
              <a:rPr sz="2600" spc="-5" dirty="0">
                <a:latin typeface="Arial"/>
                <a:cs typeface="Arial"/>
              </a:rPr>
              <a:t>team </a:t>
            </a:r>
            <a:r>
              <a:rPr sz="2600" dirty="0">
                <a:latin typeface="Arial"/>
                <a:cs typeface="Arial"/>
              </a:rPr>
              <a:t>should drop what  they are currently doing and make sure the  problem gets</a:t>
            </a:r>
            <a:r>
              <a:rPr sz="2600" spc="-30" dirty="0">
                <a:latin typeface="Arial"/>
                <a:cs typeface="Arial"/>
              </a:rPr>
              <a:t> </a:t>
            </a:r>
            <a:r>
              <a:rPr sz="2600" dirty="0">
                <a:latin typeface="Arial"/>
                <a:cs typeface="Arial"/>
              </a:rPr>
              <a:t>fixed.</a:t>
            </a:r>
            <a:endParaRPr sz="2600">
              <a:latin typeface="Arial"/>
              <a:cs typeface="Aria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a:spLocks noGrp="1"/>
          </p:cNvSpPr>
          <p:nvPr>
            <p:ph type="body" idx="1"/>
          </p:nvPr>
        </p:nvSpPr>
        <p:spPr>
          <a:xfrm>
            <a:off x="609441" y="1600201"/>
            <a:ext cx="10969943" cy="3070071"/>
          </a:xfrm>
          <a:prstGeom prst="rect">
            <a:avLst/>
          </a:prstGeom>
        </p:spPr>
        <p:txBody>
          <a:bodyPr vert="horz" wrap="square" lIns="0" tIns="99060" rIns="0" bIns="0" rtlCol="0">
            <a:spAutoFit/>
          </a:bodyPr>
          <a:lstStyle/>
          <a:p>
            <a:pPr marL="512445" indent="-320040">
              <a:lnSpc>
                <a:spcPct val="100000"/>
              </a:lnSpc>
              <a:spcBef>
                <a:spcPts val="780"/>
              </a:spcBef>
              <a:buClr>
                <a:srgbClr val="DD8046"/>
              </a:buClr>
              <a:buSzPct val="60344"/>
              <a:buFont typeface="Wingdings"/>
              <a:buChar char=""/>
              <a:tabLst>
                <a:tab pos="513080" algn="l"/>
              </a:tabLst>
            </a:pPr>
            <a:r>
              <a:rPr dirty="0"/>
              <a:t>Keep testing at unit</a:t>
            </a:r>
            <a:r>
              <a:rPr spc="-130" dirty="0"/>
              <a:t> </a:t>
            </a:r>
            <a:r>
              <a:rPr dirty="0"/>
              <a:t>level</a:t>
            </a:r>
          </a:p>
          <a:p>
            <a:pPr marL="832485" marR="5080" indent="-274955">
              <a:lnSpc>
                <a:spcPct val="100000"/>
              </a:lnSpc>
              <a:spcBef>
                <a:spcPts val="615"/>
              </a:spcBef>
            </a:pPr>
            <a:r>
              <a:rPr sz="1800" b="0" spc="20" dirty="0">
                <a:solidFill>
                  <a:srgbClr val="93B6D2"/>
                </a:solidFill>
                <a:latin typeface="Wingdings 2"/>
                <a:cs typeface="Wingdings 2"/>
              </a:rPr>
              <a:t></a:t>
            </a:r>
            <a:r>
              <a:rPr sz="1800" b="0" spc="20" dirty="0">
                <a:solidFill>
                  <a:srgbClr val="93B6D2"/>
                </a:solidFill>
                <a:latin typeface="Times New Roman"/>
                <a:cs typeface="Times New Roman"/>
              </a:rPr>
              <a:t> </a:t>
            </a:r>
            <a:r>
              <a:rPr sz="2600" b="0" dirty="0">
                <a:latin typeface="Arial"/>
                <a:cs typeface="Arial"/>
              </a:rPr>
              <a:t>Unit testing is about testing </a:t>
            </a:r>
            <a:r>
              <a:rPr sz="2600" b="0" i="1" dirty="0">
                <a:latin typeface="Arial"/>
                <a:cs typeface="Arial"/>
              </a:rPr>
              <a:t>classes</a:t>
            </a:r>
            <a:r>
              <a:rPr sz="2600" b="0" dirty="0">
                <a:latin typeface="Arial"/>
                <a:cs typeface="Arial"/>
              </a:rPr>
              <a:t>. There should  be one test class per ordinary class and the class  behaviour should be tested in isolation. </a:t>
            </a:r>
            <a:r>
              <a:rPr sz="2600" b="0" spc="-10" dirty="0">
                <a:latin typeface="Arial"/>
                <a:cs typeface="Arial"/>
              </a:rPr>
              <a:t>Avoid </a:t>
            </a:r>
            <a:r>
              <a:rPr sz="2600" b="0" dirty="0">
                <a:latin typeface="Arial"/>
                <a:cs typeface="Arial"/>
              </a:rPr>
              <a:t>the  temptation to test an </a:t>
            </a:r>
            <a:r>
              <a:rPr sz="2600" b="0" spc="-5" dirty="0">
                <a:latin typeface="Arial"/>
                <a:cs typeface="Arial"/>
              </a:rPr>
              <a:t>entire </a:t>
            </a:r>
            <a:r>
              <a:rPr sz="2600" b="0" dirty="0">
                <a:latin typeface="Arial"/>
                <a:cs typeface="Arial"/>
              </a:rPr>
              <a:t>work-flow using a unit  testing framework, as such tests are slow and  hard to maintain. </a:t>
            </a:r>
            <a:r>
              <a:rPr sz="2600" b="0" spc="-5" dirty="0">
                <a:latin typeface="Arial"/>
                <a:cs typeface="Arial"/>
              </a:rPr>
              <a:t>Work-flow </a:t>
            </a:r>
            <a:r>
              <a:rPr sz="2600" b="0" dirty="0">
                <a:latin typeface="Arial"/>
                <a:cs typeface="Arial"/>
              </a:rPr>
              <a:t>testing may have its  place, but it is not unit testing and it must be set  up and executed</a:t>
            </a:r>
            <a:r>
              <a:rPr sz="2600" b="0" spc="-25" dirty="0">
                <a:latin typeface="Arial"/>
                <a:cs typeface="Arial"/>
              </a:rPr>
              <a:t> </a:t>
            </a:r>
            <a:r>
              <a:rPr sz="2600" b="0" spc="-15" dirty="0">
                <a:latin typeface="Arial"/>
                <a:cs typeface="Arial"/>
              </a:rPr>
              <a:t>independently.</a:t>
            </a:r>
            <a:endParaRPr sz="2600">
              <a:latin typeface="Arial"/>
              <a:cs typeface="Aria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3"/>
            <a:ext cx="10492546" cy="3023905"/>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Start off</a:t>
            </a:r>
            <a:r>
              <a:rPr sz="2900" b="1" spc="-60" dirty="0">
                <a:latin typeface="Arial"/>
                <a:cs typeface="Arial"/>
              </a:rPr>
              <a:t> </a:t>
            </a:r>
            <a:r>
              <a:rPr sz="2900" b="1" dirty="0">
                <a:latin typeface="Arial"/>
                <a:cs typeface="Arial"/>
              </a:rPr>
              <a:t>simple</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One simple test is infinitely better than no </a:t>
            </a:r>
            <a:r>
              <a:rPr sz="2600" spc="-5" dirty="0">
                <a:latin typeface="Arial"/>
                <a:cs typeface="Arial"/>
              </a:rPr>
              <a:t>tests </a:t>
            </a:r>
            <a:r>
              <a:rPr sz="2600" dirty="0">
                <a:latin typeface="Arial"/>
                <a:cs typeface="Arial"/>
              </a:rPr>
              <a:t>at  all. A simple test class will establish the target  class test framework, it will </a:t>
            </a:r>
            <a:r>
              <a:rPr sz="2600" spc="-5" dirty="0">
                <a:latin typeface="Arial"/>
                <a:cs typeface="Arial"/>
              </a:rPr>
              <a:t>verify </a:t>
            </a:r>
            <a:r>
              <a:rPr sz="2600" dirty="0">
                <a:latin typeface="Arial"/>
                <a:cs typeface="Arial"/>
              </a:rPr>
              <a:t>the presence  and correctness of both the build environment,  the unit testing environment, the execution  environment and the coverage analysis tool, and  it will prove that the target class is part of the  assembly and that it can be</a:t>
            </a:r>
            <a:r>
              <a:rPr sz="2600" spc="-50" dirty="0">
                <a:latin typeface="Arial"/>
                <a:cs typeface="Arial"/>
              </a:rPr>
              <a:t> </a:t>
            </a:r>
            <a:r>
              <a:rPr sz="2600" dirty="0">
                <a:latin typeface="Arial"/>
                <a:cs typeface="Arial"/>
              </a:rPr>
              <a:t>accessed.</a:t>
            </a:r>
            <a:endParaRPr sz="2600">
              <a:latin typeface="Arial"/>
              <a:cs typeface="Aria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2"/>
            <a:ext cx="10101489" cy="4532010"/>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Keep tests</a:t>
            </a:r>
            <a:r>
              <a:rPr sz="2900" b="1" spc="-80" dirty="0">
                <a:latin typeface="Arial"/>
                <a:cs typeface="Arial"/>
              </a:rPr>
              <a:t> </a:t>
            </a:r>
            <a:r>
              <a:rPr sz="2900" b="1" dirty="0">
                <a:latin typeface="Arial"/>
                <a:cs typeface="Arial"/>
              </a:rPr>
              <a:t>independent</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spc="-140" dirty="0">
                <a:latin typeface="Arial"/>
                <a:cs typeface="Arial"/>
              </a:rPr>
              <a:t>To </a:t>
            </a:r>
            <a:r>
              <a:rPr sz="2600" dirty="0">
                <a:latin typeface="Arial"/>
                <a:cs typeface="Arial"/>
              </a:rPr>
              <a:t>ensure testing robustness and simplify  maintenance, tests should never rely on other  tests nor should they depend on </a:t>
            </a:r>
            <a:r>
              <a:rPr sz="2600" spc="-5" dirty="0">
                <a:latin typeface="Arial"/>
                <a:cs typeface="Arial"/>
              </a:rPr>
              <a:t>the </a:t>
            </a:r>
            <a:r>
              <a:rPr sz="2600" dirty="0">
                <a:latin typeface="Arial"/>
                <a:cs typeface="Arial"/>
              </a:rPr>
              <a:t>ordering in  which tests are</a:t>
            </a:r>
            <a:r>
              <a:rPr sz="2600" spc="-40" dirty="0">
                <a:latin typeface="Arial"/>
                <a:cs typeface="Arial"/>
              </a:rPr>
              <a:t> </a:t>
            </a:r>
            <a:r>
              <a:rPr sz="2600" dirty="0">
                <a:latin typeface="Arial"/>
                <a:cs typeface="Arial"/>
              </a:rPr>
              <a:t>executed.</a:t>
            </a:r>
            <a:endParaRPr sz="2600">
              <a:latin typeface="Arial"/>
              <a:cs typeface="Arial"/>
            </a:endParaRPr>
          </a:p>
          <a:p>
            <a:pPr lvl="1">
              <a:lnSpc>
                <a:spcPct val="100000"/>
              </a:lnSpc>
              <a:spcBef>
                <a:spcPts val="35"/>
              </a:spcBef>
              <a:buClr>
                <a:srgbClr val="93B6D2"/>
              </a:buClr>
              <a:buFont typeface="Wingdings 2"/>
              <a:buChar char=""/>
            </a:pPr>
            <a:endParaRPr sz="3800">
              <a:latin typeface="Times New Roman"/>
              <a:cs typeface="Times New Roman"/>
            </a:endParaRPr>
          </a:p>
          <a:p>
            <a:pPr marL="332740" indent="-320040">
              <a:lnSpc>
                <a:spcPct val="100000"/>
              </a:lnSpc>
              <a:buClr>
                <a:srgbClr val="DD8046"/>
              </a:buClr>
              <a:buSzPct val="60344"/>
              <a:buFont typeface="Wingdings"/>
              <a:buChar char=""/>
              <a:tabLst>
                <a:tab pos="332740" algn="l"/>
              </a:tabLst>
            </a:pPr>
            <a:r>
              <a:rPr sz="2900" b="1" dirty="0">
                <a:latin typeface="Arial"/>
                <a:cs typeface="Arial"/>
              </a:rPr>
              <a:t>Name tests</a:t>
            </a:r>
            <a:r>
              <a:rPr sz="2900" b="1" spc="-85" dirty="0">
                <a:latin typeface="Arial"/>
                <a:cs typeface="Arial"/>
              </a:rPr>
              <a:t> </a:t>
            </a:r>
            <a:r>
              <a:rPr sz="2900" b="1" dirty="0">
                <a:latin typeface="Arial"/>
                <a:cs typeface="Arial"/>
              </a:rPr>
              <a:t>properly</a:t>
            </a:r>
            <a:endParaRPr sz="2900">
              <a:latin typeface="Arial"/>
              <a:cs typeface="Arial"/>
            </a:endParaRPr>
          </a:p>
          <a:p>
            <a:pPr marL="652780" marR="11303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Make sure each test method test one distinct  feature of the class being tested and name </a:t>
            </a:r>
            <a:r>
              <a:rPr sz="2600" spc="-5" dirty="0">
                <a:latin typeface="Arial"/>
                <a:cs typeface="Arial"/>
              </a:rPr>
              <a:t>the  </a:t>
            </a:r>
            <a:r>
              <a:rPr sz="2600" dirty="0">
                <a:latin typeface="Arial"/>
                <a:cs typeface="Arial"/>
              </a:rPr>
              <a:t>test methods </a:t>
            </a:r>
            <a:r>
              <a:rPr sz="2600" spc="-15" dirty="0">
                <a:latin typeface="Arial"/>
                <a:cs typeface="Arial"/>
              </a:rPr>
              <a:t>accordingly. </a:t>
            </a:r>
            <a:r>
              <a:rPr sz="2600" dirty="0">
                <a:latin typeface="Arial"/>
                <a:cs typeface="Arial"/>
              </a:rPr>
              <a:t>The typical naming  convention is test[what] such As testSaveAs(),  testAddListener(), testDeleteProperty()</a:t>
            </a:r>
            <a:r>
              <a:rPr sz="2600" spc="-65" dirty="0">
                <a:latin typeface="Arial"/>
                <a:cs typeface="Arial"/>
              </a:rPr>
              <a:t> </a:t>
            </a:r>
            <a:r>
              <a:rPr sz="2600" dirty="0">
                <a:latin typeface="Arial"/>
                <a:cs typeface="Arial"/>
              </a:rPr>
              <a:t>etc.</a:t>
            </a:r>
            <a:endParaRPr sz="2600">
              <a:latin typeface="Arial"/>
              <a:cs typeface="Aria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3"/>
            <a:ext cx="10370659" cy="3023905"/>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Keep tests close to the class being</a:t>
            </a:r>
            <a:r>
              <a:rPr sz="2900" b="1" spc="-190" dirty="0">
                <a:latin typeface="Arial"/>
                <a:cs typeface="Arial"/>
              </a:rPr>
              <a:t> </a:t>
            </a:r>
            <a:r>
              <a:rPr sz="2900" b="1" dirty="0">
                <a:latin typeface="Arial"/>
                <a:cs typeface="Arial"/>
              </a:rPr>
              <a:t>tested</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If </a:t>
            </a:r>
            <a:r>
              <a:rPr sz="2600" spc="-5" dirty="0">
                <a:latin typeface="Arial"/>
                <a:cs typeface="Arial"/>
              </a:rPr>
              <a:t>the </a:t>
            </a:r>
            <a:r>
              <a:rPr sz="2600" dirty="0">
                <a:latin typeface="Arial"/>
                <a:cs typeface="Arial"/>
              </a:rPr>
              <a:t>class to test is Foo the test class should be  called </a:t>
            </a:r>
            <a:r>
              <a:rPr sz="2600" spc="-40" dirty="0">
                <a:latin typeface="Arial"/>
                <a:cs typeface="Arial"/>
              </a:rPr>
              <a:t>FooTest </a:t>
            </a:r>
            <a:r>
              <a:rPr sz="2600" dirty="0">
                <a:latin typeface="Arial"/>
                <a:cs typeface="Arial"/>
              </a:rPr>
              <a:t>(</a:t>
            </a:r>
            <a:r>
              <a:rPr sz="2600" i="1" dirty="0">
                <a:latin typeface="Arial"/>
                <a:cs typeface="Arial"/>
              </a:rPr>
              <a:t>not </a:t>
            </a:r>
            <a:r>
              <a:rPr sz="2600" spc="-35" dirty="0">
                <a:latin typeface="Arial"/>
                <a:cs typeface="Arial"/>
              </a:rPr>
              <a:t>TestFoo) </a:t>
            </a:r>
            <a:r>
              <a:rPr sz="2600" dirty="0">
                <a:latin typeface="Arial"/>
                <a:cs typeface="Arial"/>
              </a:rPr>
              <a:t>and kept in </a:t>
            </a:r>
            <a:r>
              <a:rPr sz="2600" spc="-5" dirty="0">
                <a:latin typeface="Arial"/>
                <a:cs typeface="Arial"/>
              </a:rPr>
              <a:t>the  </a:t>
            </a:r>
            <a:r>
              <a:rPr sz="2600" dirty="0">
                <a:latin typeface="Arial"/>
                <a:cs typeface="Arial"/>
              </a:rPr>
              <a:t>same package (directory) as Foo. Keeping test  classes in separate directory trees makes them  harder to access and maintain. </a:t>
            </a:r>
            <a:r>
              <a:rPr sz="2600" spc="5" dirty="0">
                <a:latin typeface="Arial"/>
                <a:cs typeface="Arial"/>
              </a:rPr>
              <a:t>Make </a:t>
            </a:r>
            <a:r>
              <a:rPr sz="2600" dirty="0">
                <a:latin typeface="Arial"/>
                <a:cs typeface="Arial"/>
              </a:rPr>
              <a:t>sure the  build environment is configured so that the test  classes doesn't make its way into production  libraries or</a:t>
            </a:r>
            <a:r>
              <a:rPr sz="2600" spc="-25" dirty="0">
                <a:latin typeface="Arial"/>
                <a:cs typeface="Arial"/>
              </a:rPr>
              <a:t> </a:t>
            </a:r>
            <a:r>
              <a:rPr sz="2600" dirty="0">
                <a:latin typeface="Arial"/>
                <a:cs typeface="Arial"/>
              </a:rPr>
              <a:t>executables.</a:t>
            </a:r>
            <a:endParaRPr sz="2600">
              <a:latin typeface="Arial"/>
              <a:cs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7" y="152400"/>
            <a:ext cx="10969943" cy="563562"/>
          </a:xfrm>
        </p:spPr>
        <p:txBody>
          <a:bodyPr>
            <a:normAutofit fontScale="90000"/>
          </a:bodyPr>
          <a:lstStyle/>
          <a:p>
            <a:r>
              <a:rPr lang="en-US" sz="4000" dirty="0" smtClean="0">
                <a:solidFill>
                  <a:srgbClr val="0000FF"/>
                </a:solidFill>
                <a:latin typeface="Times New Roman" pitchFamily="18" charset="0"/>
                <a:cs typeface="Times New Roman" pitchFamily="18" charset="0"/>
              </a:rPr>
              <a:t>Testability</a:t>
            </a:r>
          </a:p>
        </p:txBody>
      </p:sp>
      <p:sp>
        <p:nvSpPr>
          <p:cNvPr id="3" name="Content Placeholder 2"/>
          <p:cNvSpPr>
            <a:spLocks noGrp="1"/>
          </p:cNvSpPr>
          <p:nvPr>
            <p:ph idx="1"/>
          </p:nvPr>
        </p:nvSpPr>
        <p:spPr>
          <a:xfrm>
            <a:off x="101574" y="838200"/>
            <a:ext cx="11985678" cy="5791200"/>
          </a:xfrm>
        </p:spPr>
        <p:txBody>
          <a:bodyPr>
            <a:normAutofit/>
          </a:bodyPr>
          <a:lstStyle/>
          <a:p>
            <a:pPr algn="just">
              <a:lnSpc>
                <a:spcPct val="150000"/>
              </a:lnSpc>
              <a:buFont typeface="Wingdings" pitchFamily="2" charset="2"/>
              <a:buChar char="Ø"/>
            </a:pPr>
            <a:r>
              <a:rPr lang="en-US" sz="2000" dirty="0" smtClean="0">
                <a:latin typeface="Times New Roman" pitchFamily="18" charset="0"/>
                <a:cs typeface="Times New Roman" pitchFamily="18" charset="0"/>
              </a:rPr>
              <a:t>Software testability is simply how easily [a computer program] can be tested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The checklist that follows provides a set of characteristics that lead to testable software.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smtClean="0">
                <a:solidFill>
                  <a:srgbClr val="0000FF"/>
                </a:solidFill>
                <a:latin typeface="Times New Roman" pitchFamily="18" charset="0"/>
                <a:cs typeface="Times New Roman" pitchFamily="18" charset="0"/>
              </a:rPr>
              <a:t>Operability</a:t>
            </a:r>
            <a:r>
              <a:rPr lang="en-US" sz="2000" dirty="0" smtClean="0">
                <a:latin typeface="Times New Roman" pitchFamily="18" charset="0"/>
                <a:cs typeface="Times New Roman" pitchFamily="18" charset="0"/>
              </a:rPr>
              <a:t>-"The better it works, the more efficiently it can be tested. </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err="1" smtClean="0">
                <a:solidFill>
                  <a:srgbClr val="0000FF"/>
                </a:solidFill>
                <a:latin typeface="Times New Roman" pitchFamily="18" charset="0"/>
                <a:cs typeface="Times New Roman" pitchFamily="18" charset="0"/>
              </a:rPr>
              <a:t>Observability</a:t>
            </a:r>
            <a:r>
              <a:rPr lang="en-US" sz="2000" dirty="0" smtClean="0">
                <a:solidFill>
                  <a:srgbClr val="0000FF"/>
                </a:solidFill>
                <a:latin typeface="Times New Roman" pitchFamily="18" charset="0"/>
                <a:cs typeface="Times New Roman" pitchFamily="18" charset="0"/>
              </a:rPr>
              <a:t> -</a:t>
            </a:r>
            <a:r>
              <a:rPr lang="en-US" sz="2000" dirty="0" smtClean="0">
                <a:latin typeface="Times New Roman" pitchFamily="18" charset="0"/>
                <a:cs typeface="Times New Roman" pitchFamily="18" charset="0"/>
              </a:rPr>
              <a:t> "What you see is what you test."  </a:t>
            </a:r>
          </a:p>
          <a:p>
            <a:pPr algn="just">
              <a:lnSpc>
                <a:spcPct val="150000"/>
              </a:lnSpc>
              <a:buFont typeface="Wingdings" pitchFamily="2" charset="2"/>
              <a:buChar char="Ø"/>
            </a:pPr>
            <a:r>
              <a:rPr lang="en-US" sz="2000" dirty="0" smtClean="0">
                <a:solidFill>
                  <a:srgbClr val="0000FF"/>
                </a:solidFill>
                <a:latin typeface="Times New Roman" pitchFamily="18" charset="0"/>
                <a:cs typeface="Times New Roman" pitchFamily="18" charset="0"/>
              </a:rPr>
              <a:t>Controllability-</a:t>
            </a:r>
            <a:r>
              <a:rPr lang="en-US" sz="2000" dirty="0" smtClean="0">
                <a:latin typeface="Times New Roman" pitchFamily="18" charset="0"/>
                <a:cs typeface="Times New Roman" pitchFamily="18" charset="0"/>
              </a:rPr>
              <a:t> "The better we can control the software, the more the testing can be automated and optimized.“</a:t>
            </a:r>
          </a:p>
          <a:p>
            <a:pPr algn="just">
              <a:lnSpc>
                <a:spcPct val="150000"/>
              </a:lnSpc>
              <a:buFont typeface="Wingdings" pitchFamily="2" charset="2"/>
              <a:buChar char="Ø"/>
            </a:pPr>
            <a:r>
              <a:rPr lang="en-US" sz="2000" dirty="0" smtClean="0">
                <a:solidFill>
                  <a:srgbClr val="0000FF"/>
                </a:solidFill>
                <a:latin typeface="Times New Roman" pitchFamily="18" charset="0"/>
                <a:cs typeface="Times New Roman" pitchFamily="18" charset="0"/>
              </a:rPr>
              <a:t>Decomposability</a:t>
            </a:r>
            <a:r>
              <a:rPr lang="en-US" sz="2000" dirty="0" smtClean="0">
                <a:latin typeface="Times New Roman" pitchFamily="18" charset="0"/>
                <a:cs typeface="Times New Roman" pitchFamily="18" charset="0"/>
              </a:rPr>
              <a:t>.-"By controlling the scope of testing, we can more quickly isolate</a:t>
            </a:r>
          </a:p>
          <a:p>
            <a:pPr algn="just">
              <a:lnSpc>
                <a:spcPct val="150000"/>
              </a:lnSpc>
              <a:buNone/>
            </a:pPr>
            <a:r>
              <a:rPr lang="en-US" sz="2000" dirty="0" smtClean="0">
                <a:latin typeface="Times New Roman" pitchFamily="18" charset="0"/>
                <a:cs typeface="Times New Roman" pitchFamily="18" charset="0"/>
              </a:rPr>
              <a:t>problems and perform smarter retesting.</a:t>
            </a:r>
          </a:p>
          <a:p>
            <a:pPr algn="just">
              <a:lnSpc>
                <a:spcPct val="150000"/>
              </a:lnSpc>
              <a:buFont typeface="Wingdings" pitchFamily="2" charset="2"/>
              <a:buChar char="Ø"/>
            </a:pPr>
            <a:r>
              <a:rPr lang="en-US" sz="2000" dirty="0" smtClean="0">
                <a:solidFill>
                  <a:srgbClr val="0000FF"/>
                </a:solidFill>
                <a:latin typeface="Times New Roman" pitchFamily="18" charset="0"/>
                <a:cs typeface="Times New Roman" pitchFamily="18" charset="0"/>
              </a:rPr>
              <a:t>Simplicity-</a:t>
            </a:r>
            <a:r>
              <a:rPr lang="en-US" sz="2000" dirty="0" smtClean="0">
                <a:latin typeface="Times New Roman" pitchFamily="18" charset="0"/>
                <a:cs typeface="Times New Roman" pitchFamily="18" charset="0"/>
              </a:rPr>
              <a:t>"The less there is to test, the more quickly we can test it.</a:t>
            </a:r>
          </a:p>
          <a:p>
            <a:pPr algn="just">
              <a:lnSpc>
                <a:spcPct val="150000"/>
              </a:lnSpc>
              <a:buFont typeface="Wingdings" pitchFamily="2" charset="2"/>
              <a:buChar char="Ø"/>
            </a:pPr>
            <a:r>
              <a:rPr lang="en-US" sz="2000" dirty="0" smtClean="0">
                <a:latin typeface="Times New Roman" pitchFamily="18" charset="0"/>
                <a:cs typeface="Times New Roman" pitchFamily="18" charset="0"/>
              </a:rPr>
              <a:t> </a:t>
            </a:r>
            <a:r>
              <a:rPr lang="en-US" sz="2000" dirty="0" smtClean="0">
                <a:solidFill>
                  <a:srgbClr val="0000FF"/>
                </a:solidFill>
                <a:latin typeface="Times New Roman" pitchFamily="18" charset="0"/>
                <a:cs typeface="Times New Roman" pitchFamily="18" charset="0"/>
              </a:rPr>
              <a:t>Stability</a:t>
            </a:r>
            <a:r>
              <a:rPr lang="en-US" sz="2000" dirty="0" smtClean="0">
                <a:latin typeface="Times New Roman" pitchFamily="18" charset="0"/>
                <a:cs typeface="Times New Roman" pitchFamily="18" charset="0"/>
              </a:rPr>
              <a:t>- "The fewer the changes, the fewer the disruptions to testing.</a:t>
            </a:r>
          </a:p>
          <a:p>
            <a:pPr algn="just">
              <a:lnSpc>
                <a:spcPct val="150000"/>
              </a:lnSpc>
              <a:buFont typeface="Wingdings" pitchFamily="2" charset="2"/>
              <a:buChar char="Ø"/>
            </a:pPr>
            <a:r>
              <a:rPr lang="en-US" sz="2000" dirty="0" smtClean="0">
                <a:solidFill>
                  <a:srgbClr val="0000FF"/>
                </a:solidFill>
                <a:latin typeface="Times New Roman" pitchFamily="18" charset="0"/>
                <a:cs typeface="Times New Roman" pitchFamily="18" charset="0"/>
              </a:rPr>
              <a:t>Understandability-</a:t>
            </a:r>
            <a:r>
              <a:rPr lang="en-US" sz="2000" dirty="0" smtClean="0">
                <a:latin typeface="Times New Roman" pitchFamily="18" charset="0"/>
                <a:cs typeface="Times New Roman" pitchFamily="18" charset="0"/>
              </a:rPr>
              <a:t> "The more information we have, the smarter we will test."</a:t>
            </a:r>
          </a:p>
          <a:p>
            <a:pPr algn="just">
              <a:lnSpc>
                <a:spcPct val="150000"/>
              </a:lnSpc>
              <a:buFont typeface="Wingdings" pitchFamily="2" charset="2"/>
              <a:buChar char="Ø"/>
            </a:pP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3"/>
            <a:ext cx="10637289" cy="3424014"/>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spc="-55" dirty="0">
                <a:latin typeface="Arial"/>
                <a:cs typeface="Arial"/>
              </a:rPr>
              <a:t>Test </a:t>
            </a:r>
            <a:r>
              <a:rPr sz="2900" b="1" dirty="0">
                <a:latin typeface="Arial"/>
                <a:cs typeface="Arial"/>
              </a:rPr>
              <a:t>public</a:t>
            </a:r>
            <a:r>
              <a:rPr sz="2900" b="1" spc="-114" dirty="0">
                <a:latin typeface="Arial"/>
                <a:cs typeface="Arial"/>
              </a:rPr>
              <a:t> </a:t>
            </a:r>
            <a:r>
              <a:rPr sz="2900" b="1" dirty="0">
                <a:latin typeface="Arial"/>
                <a:cs typeface="Arial"/>
              </a:rPr>
              <a:t>API</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Unit testing can be defined as </a:t>
            </a:r>
            <a:r>
              <a:rPr sz="2600" i="1" dirty="0">
                <a:latin typeface="Arial"/>
                <a:cs typeface="Arial"/>
              </a:rPr>
              <a:t>testing classes  through their public API</a:t>
            </a:r>
            <a:r>
              <a:rPr sz="2600" dirty="0">
                <a:latin typeface="Arial"/>
                <a:cs typeface="Arial"/>
              </a:rPr>
              <a:t>. Some testing tools  makes it possible to test private content of a  class, but this should be avoided as it makes the  test more verbose and much harder to maintain.</a:t>
            </a:r>
            <a:r>
              <a:rPr sz="2600" spc="-50" dirty="0">
                <a:latin typeface="Arial"/>
                <a:cs typeface="Arial"/>
              </a:rPr>
              <a:t> </a:t>
            </a:r>
            <a:r>
              <a:rPr sz="2600" dirty="0">
                <a:latin typeface="Arial"/>
                <a:cs typeface="Arial"/>
              </a:rPr>
              <a:t>If  there is private content that seems to need  explicit testing, consider refactoring it into public  methods in </a:t>
            </a:r>
            <a:r>
              <a:rPr sz="2600" spc="-5" dirty="0">
                <a:latin typeface="Arial"/>
                <a:cs typeface="Arial"/>
              </a:rPr>
              <a:t>utility </a:t>
            </a:r>
            <a:r>
              <a:rPr sz="2600" dirty="0">
                <a:latin typeface="Arial"/>
                <a:cs typeface="Arial"/>
              </a:rPr>
              <a:t>classes instead. But do </a:t>
            </a:r>
            <a:r>
              <a:rPr sz="2600" spc="-5" dirty="0">
                <a:latin typeface="Arial"/>
                <a:cs typeface="Arial"/>
              </a:rPr>
              <a:t>this to  </a:t>
            </a:r>
            <a:r>
              <a:rPr sz="2600" dirty="0">
                <a:latin typeface="Arial"/>
                <a:cs typeface="Arial"/>
              </a:rPr>
              <a:t>improve the general design, not to aid</a:t>
            </a:r>
            <a:r>
              <a:rPr sz="2600" spc="-55" dirty="0">
                <a:latin typeface="Arial"/>
                <a:cs typeface="Arial"/>
              </a:rPr>
              <a:t> </a:t>
            </a:r>
            <a:r>
              <a:rPr sz="2600" dirty="0">
                <a:latin typeface="Arial"/>
                <a:cs typeface="Arial"/>
              </a:rPr>
              <a:t>testing.</a:t>
            </a:r>
            <a:endParaRPr sz="2600">
              <a:latin typeface="Arial"/>
              <a:cs typeface="Aria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a:spLocks noGrp="1"/>
          </p:cNvSpPr>
          <p:nvPr>
            <p:ph type="body" idx="1"/>
          </p:nvPr>
        </p:nvSpPr>
        <p:spPr>
          <a:xfrm>
            <a:off x="609441" y="1600201"/>
            <a:ext cx="10969943" cy="3522503"/>
          </a:xfrm>
          <a:prstGeom prst="rect">
            <a:avLst/>
          </a:prstGeom>
        </p:spPr>
        <p:txBody>
          <a:bodyPr vert="horz" wrap="square" lIns="0" tIns="99060" rIns="0" bIns="0" rtlCol="0">
            <a:spAutoFit/>
          </a:bodyPr>
          <a:lstStyle/>
          <a:p>
            <a:pPr marL="512445" indent="-320040">
              <a:lnSpc>
                <a:spcPct val="100000"/>
              </a:lnSpc>
              <a:spcBef>
                <a:spcPts val="780"/>
              </a:spcBef>
              <a:buClr>
                <a:srgbClr val="DD8046"/>
              </a:buClr>
              <a:buSzPct val="60344"/>
              <a:buFont typeface="Wingdings"/>
              <a:buChar char=""/>
              <a:tabLst>
                <a:tab pos="513080" algn="l"/>
              </a:tabLst>
            </a:pPr>
            <a:r>
              <a:rPr dirty="0"/>
              <a:t>Think</a:t>
            </a:r>
            <a:r>
              <a:rPr spc="-35" dirty="0"/>
              <a:t> </a:t>
            </a:r>
            <a:r>
              <a:rPr dirty="0"/>
              <a:t>black-box</a:t>
            </a:r>
          </a:p>
          <a:p>
            <a:pPr marL="832485" marR="150495" lvl="1" indent="-274955">
              <a:lnSpc>
                <a:spcPct val="100000"/>
              </a:lnSpc>
              <a:spcBef>
                <a:spcPts val="615"/>
              </a:spcBef>
              <a:buClr>
                <a:srgbClr val="93B6D2"/>
              </a:buClr>
              <a:buSzPct val="69230"/>
              <a:buFont typeface="Wingdings 2"/>
              <a:buChar char=""/>
              <a:tabLst>
                <a:tab pos="833755" algn="l"/>
              </a:tabLst>
            </a:pPr>
            <a:r>
              <a:rPr sz="2600" dirty="0">
                <a:latin typeface="Arial"/>
                <a:cs typeface="Arial"/>
              </a:rPr>
              <a:t>Act as a 3rd party class </a:t>
            </a:r>
            <a:r>
              <a:rPr sz="2600" spc="-15" dirty="0">
                <a:latin typeface="Arial"/>
                <a:cs typeface="Arial"/>
              </a:rPr>
              <a:t>consumer, </a:t>
            </a:r>
            <a:r>
              <a:rPr sz="2600" dirty="0">
                <a:latin typeface="Arial"/>
                <a:cs typeface="Arial"/>
              </a:rPr>
              <a:t>and </a:t>
            </a:r>
            <a:r>
              <a:rPr sz="2600" spc="-5" dirty="0">
                <a:latin typeface="Arial"/>
                <a:cs typeface="Arial"/>
              </a:rPr>
              <a:t>test </a:t>
            </a:r>
            <a:r>
              <a:rPr sz="2600" dirty="0">
                <a:latin typeface="Arial"/>
                <a:cs typeface="Arial"/>
              </a:rPr>
              <a:t>if the  class </a:t>
            </a:r>
            <a:r>
              <a:rPr sz="2600" spc="-5" dirty="0">
                <a:latin typeface="Arial"/>
                <a:cs typeface="Arial"/>
              </a:rPr>
              <a:t>fulfills </a:t>
            </a:r>
            <a:r>
              <a:rPr sz="2600" dirty="0">
                <a:latin typeface="Arial"/>
                <a:cs typeface="Arial"/>
              </a:rPr>
              <a:t>its requirements. And </a:t>
            </a:r>
            <a:r>
              <a:rPr sz="2600" spc="-5" dirty="0">
                <a:latin typeface="Arial"/>
                <a:cs typeface="Arial"/>
              </a:rPr>
              <a:t>try </a:t>
            </a:r>
            <a:r>
              <a:rPr sz="2600" dirty="0">
                <a:latin typeface="Arial"/>
                <a:cs typeface="Arial"/>
              </a:rPr>
              <a:t>to tear it  apart.</a:t>
            </a:r>
            <a:endParaRPr sz="2600">
              <a:latin typeface="Arial"/>
              <a:cs typeface="Arial"/>
            </a:endParaRPr>
          </a:p>
          <a:p>
            <a:pPr marL="179705" lvl="1">
              <a:lnSpc>
                <a:spcPct val="100000"/>
              </a:lnSpc>
              <a:spcBef>
                <a:spcPts val="35"/>
              </a:spcBef>
              <a:buClr>
                <a:srgbClr val="93B6D2"/>
              </a:buClr>
              <a:buFont typeface="Wingdings 2"/>
              <a:buChar char=""/>
            </a:pPr>
            <a:endParaRPr sz="3800">
              <a:latin typeface="Times New Roman"/>
              <a:cs typeface="Times New Roman"/>
            </a:endParaRPr>
          </a:p>
          <a:p>
            <a:pPr marL="512445" indent="-320040">
              <a:lnSpc>
                <a:spcPct val="100000"/>
              </a:lnSpc>
              <a:buClr>
                <a:srgbClr val="DD8046"/>
              </a:buClr>
              <a:buSzPct val="60344"/>
              <a:buFont typeface="Wingdings"/>
              <a:buChar char=""/>
              <a:tabLst>
                <a:tab pos="513080" algn="l"/>
              </a:tabLst>
            </a:pPr>
            <a:r>
              <a:rPr dirty="0"/>
              <a:t>Think</a:t>
            </a:r>
            <a:r>
              <a:rPr spc="-45" dirty="0"/>
              <a:t> </a:t>
            </a:r>
            <a:r>
              <a:rPr dirty="0"/>
              <a:t>white-box</a:t>
            </a:r>
          </a:p>
          <a:p>
            <a:pPr marL="832485" marR="5080" lvl="1" indent="-274955">
              <a:lnSpc>
                <a:spcPct val="100000"/>
              </a:lnSpc>
              <a:spcBef>
                <a:spcPts val="615"/>
              </a:spcBef>
              <a:buClr>
                <a:srgbClr val="93B6D2"/>
              </a:buClr>
              <a:buSzPct val="69230"/>
              <a:buFont typeface="Wingdings 2"/>
              <a:buChar char=""/>
              <a:tabLst>
                <a:tab pos="833755" algn="l"/>
              </a:tabLst>
            </a:pPr>
            <a:r>
              <a:rPr sz="2600" dirty="0">
                <a:latin typeface="Arial"/>
                <a:cs typeface="Arial"/>
              </a:rPr>
              <a:t>After all, </a:t>
            </a:r>
            <a:r>
              <a:rPr sz="2600" spc="-5" dirty="0">
                <a:latin typeface="Arial"/>
                <a:cs typeface="Arial"/>
              </a:rPr>
              <a:t>the </a:t>
            </a:r>
            <a:r>
              <a:rPr sz="2600" dirty="0">
                <a:latin typeface="Arial"/>
                <a:cs typeface="Arial"/>
              </a:rPr>
              <a:t>test programmer also wrote the</a:t>
            </a:r>
            <a:r>
              <a:rPr sz="2600" spc="-40" dirty="0">
                <a:latin typeface="Arial"/>
                <a:cs typeface="Arial"/>
              </a:rPr>
              <a:t> </a:t>
            </a:r>
            <a:r>
              <a:rPr sz="2600" dirty="0">
                <a:latin typeface="Arial"/>
                <a:cs typeface="Arial"/>
              </a:rPr>
              <a:t>class  being tested, and extra </a:t>
            </a:r>
            <a:r>
              <a:rPr sz="2600" spc="-10" dirty="0">
                <a:latin typeface="Arial"/>
                <a:cs typeface="Arial"/>
              </a:rPr>
              <a:t>effort </a:t>
            </a:r>
            <a:r>
              <a:rPr sz="2600" dirty="0">
                <a:latin typeface="Arial"/>
                <a:cs typeface="Arial"/>
              </a:rPr>
              <a:t>should be put into  testing the most complex</a:t>
            </a:r>
            <a:r>
              <a:rPr sz="2600" spc="-70" dirty="0">
                <a:latin typeface="Arial"/>
                <a:cs typeface="Arial"/>
              </a:rPr>
              <a:t> </a:t>
            </a:r>
            <a:r>
              <a:rPr sz="2600" dirty="0">
                <a:latin typeface="Arial"/>
                <a:cs typeface="Arial"/>
              </a:rPr>
              <a:t>logic.</a:t>
            </a:r>
            <a:endParaRPr sz="2600">
              <a:latin typeface="Arial"/>
              <a:cs typeface="Aria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3"/>
            <a:ext cx="10563648" cy="4585871"/>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spc="-55" dirty="0">
                <a:latin typeface="Arial"/>
                <a:cs typeface="Arial"/>
              </a:rPr>
              <a:t>Test </a:t>
            </a:r>
            <a:r>
              <a:rPr sz="2900" b="1" dirty="0">
                <a:latin typeface="Arial"/>
                <a:cs typeface="Arial"/>
              </a:rPr>
              <a:t>the trivial cases</a:t>
            </a:r>
            <a:r>
              <a:rPr sz="2900" b="1" spc="-85" dirty="0">
                <a:latin typeface="Arial"/>
                <a:cs typeface="Arial"/>
              </a:rPr>
              <a:t> </a:t>
            </a:r>
            <a:r>
              <a:rPr sz="2900" b="1" dirty="0">
                <a:latin typeface="Arial"/>
                <a:cs typeface="Arial"/>
              </a:rPr>
              <a:t>too</a:t>
            </a:r>
            <a:endParaRPr sz="2900">
              <a:latin typeface="Arial"/>
              <a:cs typeface="Arial"/>
            </a:endParaRPr>
          </a:p>
          <a:p>
            <a:pPr marL="652780" marR="262255"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It is sometimes recommended that all</a:t>
            </a:r>
            <a:r>
              <a:rPr sz="2600" spc="-55" dirty="0">
                <a:latin typeface="Arial"/>
                <a:cs typeface="Arial"/>
              </a:rPr>
              <a:t> </a:t>
            </a:r>
            <a:r>
              <a:rPr sz="2600" dirty="0">
                <a:latin typeface="Arial"/>
                <a:cs typeface="Arial"/>
              </a:rPr>
              <a:t>non-trivial  cases should be tested and that </a:t>
            </a:r>
            <a:r>
              <a:rPr sz="2600" spc="-5" dirty="0">
                <a:latin typeface="Arial"/>
                <a:cs typeface="Arial"/>
              </a:rPr>
              <a:t>trivial </a:t>
            </a:r>
            <a:r>
              <a:rPr sz="2600" dirty="0">
                <a:latin typeface="Arial"/>
                <a:cs typeface="Arial"/>
              </a:rPr>
              <a:t>methods  like simple setters and getters can be</a:t>
            </a:r>
            <a:r>
              <a:rPr sz="2600" spc="-60" dirty="0">
                <a:latin typeface="Arial"/>
                <a:cs typeface="Arial"/>
              </a:rPr>
              <a:t> </a:t>
            </a:r>
            <a:r>
              <a:rPr sz="2600" dirty="0">
                <a:latin typeface="Arial"/>
                <a:cs typeface="Arial"/>
              </a:rPr>
              <a:t>omitted.</a:t>
            </a:r>
            <a:endParaRPr sz="2600">
              <a:latin typeface="Arial"/>
              <a:cs typeface="Arial"/>
            </a:endParaRPr>
          </a:p>
          <a:p>
            <a:pPr marL="652780" marR="506095">
              <a:lnSpc>
                <a:spcPct val="100000"/>
              </a:lnSpc>
            </a:pPr>
            <a:r>
              <a:rPr sz="2600" spc="-15" dirty="0">
                <a:latin typeface="Arial"/>
                <a:cs typeface="Arial"/>
              </a:rPr>
              <a:t>However, </a:t>
            </a:r>
            <a:r>
              <a:rPr sz="2600" dirty="0">
                <a:latin typeface="Arial"/>
                <a:cs typeface="Arial"/>
              </a:rPr>
              <a:t>there are several reasons why</a:t>
            </a:r>
            <a:r>
              <a:rPr sz="2600" spc="-75" dirty="0">
                <a:latin typeface="Arial"/>
                <a:cs typeface="Arial"/>
              </a:rPr>
              <a:t> </a:t>
            </a:r>
            <a:r>
              <a:rPr sz="2600" spc="-5" dirty="0">
                <a:latin typeface="Arial"/>
                <a:cs typeface="Arial"/>
              </a:rPr>
              <a:t>trivial  </a:t>
            </a:r>
            <a:r>
              <a:rPr sz="2600" spc="5" dirty="0">
                <a:latin typeface="Arial"/>
                <a:cs typeface="Arial"/>
              </a:rPr>
              <a:t>cases </a:t>
            </a:r>
            <a:r>
              <a:rPr sz="2600" dirty="0">
                <a:latin typeface="Arial"/>
                <a:cs typeface="Arial"/>
              </a:rPr>
              <a:t>should be tested</a:t>
            </a:r>
            <a:r>
              <a:rPr sz="2600" spc="-60" dirty="0">
                <a:latin typeface="Arial"/>
                <a:cs typeface="Arial"/>
              </a:rPr>
              <a:t> </a:t>
            </a:r>
            <a:r>
              <a:rPr sz="2600" dirty="0">
                <a:latin typeface="Arial"/>
                <a:cs typeface="Arial"/>
              </a:rPr>
              <a:t>too:</a:t>
            </a:r>
            <a:endParaRPr sz="2600">
              <a:latin typeface="Arial"/>
              <a:cs typeface="Arial"/>
            </a:endParaRPr>
          </a:p>
          <a:p>
            <a:pPr marL="927100" marR="5080" lvl="2" indent="-228600">
              <a:lnSpc>
                <a:spcPct val="100000"/>
              </a:lnSpc>
              <a:spcBef>
                <a:spcPts val="505"/>
              </a:spcBef>
              <a:buClr>
                <a:srgbClr val="DD8046"/>
              </a:buClr>
              <a:buSzPct val="73913"/>
              <a:buFont typeface="Wingdings"/>
              <a:buChar char=""/>
              <a:tabLst>
                <a:tab pos="927735" algn="l"/>
              </a:tabLst>
            </a:pPr>
            <a:r>
              <a:rPr sz="2300" i="1" spc="-25" dirty="0">
                <a:latin typeface="Arial"/>
                <a:cs typeface="Arial"/>
              </a:rPr>
              <a:t>Trivial </a:t>
            </a:r>
            <a:r>
              <a:rPr sz="2300" dirty="0">
                <a:latin typeface="Arial"/>
                <a:cs typeface="Arial"/>
              </a:rPr>
              <a:t>is hard to define. It may mean </a:t>
            </a:r>
            <a:r>
              <a:rPr sz="2300" spc="-5" dirty="0">
                <a:latin typeface="Arial"/>
                <a:cs typeface="Arial"/>
              </a:rPr>
              <a:t>different </a:t>
            </a:r>
            <a:r>
              <a:rPr sz="2300" dirty="0">
                <a:latin typeface="Arial"/>
                <a:cs typeface="Arial"/>
              </a:rPr>
              <a:t>things</a:t>
            </a:r>
            <a:r>
              <a:rPr sz="2300" spc="-245" dirty="0">
                <a:latin typeface="Arial"/>
                <a:cs typeface="Arial"/>
              </a:rPr>
              <a:t> </a:t>
            </a:r>
            <a:r>
              <a:rPr sz="2300" dirty="0">
                <a:latin typeface="Arial"/>
                <a:cs typeface="Arial"/>
              </a:rPr>
              <a:t>to  </a:t>
            </a:r>
            <a:r>
              <a:rPr sz="2300" spc="-5" dirty="0">
                <a:latin typeface="Arial"/>
                <a:cs typeface="Arial"/>
              </a:rPr>
              <a:t>different</a:t>
            </a:r>
            <a:r>
              <a:rPr sz="2300" spc="-70" dirty="0">
                <a:latin typeface="Arial"/>
                <a:cs typeface="Arial"/>
              </a:rPr>
              <a:t> </a:t>
            </a:r>
            <a:r>
              <a:rPr sz="2300" dirty="0">
                <a:latin typeface="Arial"/>
                <a:cs typeface="Arial"/>
              </a:rPr>
              <a:t>people.</a:t>
            </a:r>
            <a:endParaRPr sz="2300">
              <a:latin typeface="Arial"/>
              <a:cs typeface="Arial"/>
            </a:endParaRPr>
          </a:p>
          <a:p>
            <a:pPr marL="927100" lvl="2" indent="-229235">
              <a:lnSpc>
                <a:spcPct val="100000"/>
              </a:lnSpc>
              <a:spcBef>
                <a:spcPts val="505"/>
              </a:spcBef>
              <a:buClr>
                <a:srgbClr val="DD8046"/>
              </a:buClr>
              <a:buSzPct val="73913"/>
              <a:buFont typeface="Wingdings"/>
              <a:buChar char=""/>
              <a:tabLst>
                <a:tab pos="927735" algn="l"/>
              </a:tabLst>
            </a:pPr>
            <a:r>
              <a:rPr sz="2300" dirty="0">
                <a:latin typeface="Arial"/>
                <a:cs typeface="Arial"/>
              </a:rPr>
              <a:t>From a black-box perspective there is no way to</a:t>
            </a:r>
            <a:r>
              <a:rPr sz="2300" spc="-240" dirty="0">
                <a:latin typeface="Arial"/>
                <a:cs typeface="Arial"/>
              </a:rPr>
              <a:t> </a:t>
            </a:r>
            <a:r>
              <a:rPr sz="2300" dirty="0">
                <a:latin typeface="Arial"/>
                <a:cs typeface="Arial"/>
              </a:rPr>
              <a:t>know</a:t>
            </a:r>
            <a:endParaRPr sz="2300">
              <a:latin typeface="Arial"/>
              <a:cs typeface="Arial"/>
            </a:endParaRPr>
          </a:p>
          <a:p>
            <a:pPr marL="927100">
              <a:lnSpc>
                <a:spcPct val="100000"/>
              </a:lnSpc>
            </a:pPr>
            <a:r>
              <a:rPr sz="2300" dirty="0">
                <a:latin typeface="Arial"/>
                <a:cs typeface="Arial"/>
              </a:rPr>
              <a:t>which part of the code is</a:t>
            </a:r>
            <a:r>
              <a:rPr sz="2300" spc="-140" dirty="0">
                <a:latin typeface="Arial"/>
                <a:cs typeface="Arial"/>
              </a:rPr>
              <a:t> </a:t>
            </a:r>
            <a:r>
              <a:rPr sz="2300" i="1" dirty="0">
                <a:latin typeface="Arial"/>
                <a:cs typeface="Arial"/>
              </a:rPr>
              <a:t>trivial</a:t>
            </a:r>
            <a:r>
              <a:rPr sz="2300" dirty="0">
                <a:latin typeface="Arial"/>
                <a:cs typeface="Arial"/>
              </a:rPr>
              <a:t>.</a:t>
            </a:r>
            <a:endParaRPr sz="2300">
              <a:latin typeface="Arial"/>
              <a:cs typeface="Arial"/>
            </a:endParaRPr>
          </a:p>
          <a:p>
            <a:pPr marL="927100" marR="543560" lvl="2" indent="-228600">
              <a:lnSpc>
                <a:spcPct val="100000"/>
              </a:lnSpc>
              <a:spcBef>
                <a:spcPts val="495"/>
              </a:spcBef>
              <a:buClr>
                <a:srgbClr val="DD8046"/>
              </a:buClr>
              <a:buSzPct val="73913"/>
              <a:buFont typeface="Wingdings"/>
              <a:buChar char=""/>
              <a:tabLst>
                <a:tab pos="927735" algn="l"/>
              </a:tabLst>
            </a:pPr>
            <a:r>
              <a:rPr sz="2300" dirty="0">
                <a:latin typeface="Arial"/>
                <a:cs typeface="Arial"/>
              </a:rPr>
              <a:t>The </a:t>
            </a:r>
            <a:r>
              <a:rPr sz="2300" i="1" dirty="0">
                <a:latin typeface="Arial"/>
                <a:cs typeface="Arial"/>
              </a:rPr>
              <a:t>trivial </a:t>
            </a:r>
            <a:r>
              <a:rPr sz="2300" dirty="0">
                <a:latin typeface="Arial"/>
                <a:cs typeface="Arial"/>
              </a:rPr>
              <a:t>cases can contain errors too, often as</a:t>
            </a:r>
            <a:r>
              <a:rPr sz="2300" spc="-265" dirty="0">
                <a:latin typeface="Arial"/>
                <a:cs typeface="Arial"/>
              </a:rPr>
              <a:t> </a:t>
            </a:r>
            <a:r>
              <a:rPr sz="2300" dirty="0">
                <a:latin typeface="Arial"/>
                <a:cs typeface="Arial"/>
              </a:rPr>
              <a:t>a  result of copy-paste</a:t>
            </a:r>
            <a:r>
              <a:rPr sz="2300" spc="-120" dirty="0">
                <a:latin typeface="Arial"/>
                <a:cs typeface="Arial"/>
              </a:rPr>
              <a:t> </a:t>
            </a:r>
            <a:r>
              <a:rPr sz="2300" dirty="0">
                <a:latin typeface="Arial"/>
                <a:cs typeface="Arial"/>
              </a:rPr>
              <a:t>operations:</a:t>
            </a:r>
            <a:endParaRPr sz="2300">
              <a:latin typeface="Arial"/>
              <a:cs typeface="Aria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3"/>
            <a:ext cx="10587349" cy="3424014"/>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Focus on execution coverage</a:t>
            </a:r>
            <a:r>
              <a:rPr sz="2900" b="1" spc="-130" dirty="0">
                <a:latin typeface="Arial"/>
                <a:cs typeface="Arial"/>
              </a:rPr>
              <a:t> </a:t>
            </a:r>
            <a:r>
              <a:rPr sz="2900" b="1" dirty="0">
                <a:latin typeface="Arial"/>
                <a:cs typeface="Arial"/>
              </a:rPr>
              <a:t>first</a:t>
            </a:r>
            <a:endParaRPr sz="2900">
              <a:latin typeface="Arial"/>
              <a:cs typeface="Arial"/>
            </a:endParaRPr>
          </a:p>
          <a:p>
            <a:pPr marL="37782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spc="-5" dirty="0">
                <a:latin typeface="Arial"/>
                <a:cs typeface="Arial"/>
              </a:rPr>
              <a:t>Differentiate </a:t>
            </a:r>
            <a:r>
              <a:rPr sz="2600" dirty="0">
                <a:latin typeface="Arial"/>
                <a:cs typeface="Arial"/>
              </a:rPr>
              <a:t>between</a:t>
            </a:r>
            <a:r>
              <a:rPr sz="2600" spc="50" dirty="0">
                <a:latin typeface="Arial"/>
                <a:cs typeface="Arial"/>
              </a:rPr>
              <a:t> </a:t>
            </a:r>
            <a:r>
              <a:rPr sz="2600" i="1" dirty="0">
                <a:latin typeface="Arial"/>
                <a:cs typeface="Arial"/>
              </a:rPr>
              <a:t>execution</a:t>
            </a:r>
            <a:endParaRPr sz="2600">
              <a:latin typeface="Arial"/>
              <a:cs typeface="Arial"/>
            </a:endParaRPr>
          </a:p>
          <a:p>
            <a:pPr marL="652780" marR="163830">
              <a:lnSpc>
                <a:spcPct val="100000"/>
              </a:lnSpc>
            </a:pPr>
            <a:r>
              <a:rPr sz="2600" i="1" dirty="0">
                <a:latin typeface="Arial"/>
                <a:cs typeface="Arial"/>
              </a:rPr>
              <a:t>coverage </a:t>
            </a:r>
            <a:r>
              <a:rPr sz="2600" dirty="0">
                <a:latin typeface="Arial"/>
                <a:cs typeface="Arial"/>
              </a:rPr>
              <a:t>and </a:t>
            </a:r>
            <a:r>
              <a:rPr sz="2600" i="1" dirty="0">
                <a:latin typeface="Arial"/>
                <a:cs typeface="Arial"/>
              </a:rPr>
              <a:t>actual test coverage</a:t>
            </a:r>
            <a:r>
              <a:rPr sz="2600" dirty="0">
                <a:latin typeface="Arial"/>
                <a:cs typeface="Arial"/>
              </a:rPr>
              <a:t>. The initial  goal of a test should be </a:t>
            </a:r>
            <a:r>
              <a:rPr sz="2600" spc="-5" dirty="0">
                <a:latin typeface="Arial"/>
                <a:cs typeface="Arial"/>
              </a:rPr>
              <a:t>to </a:t>
            </a:r>
            <a:r>
              <a:rPr sz="2600" dirty="0">
                <a:latin typeface="Arial"/>
                <a:cs typeface="Arial"/>
              </a:rPr>
              <a:t>ensure high execution  coverage. This will ensure that the code is  actually executed on </a:t>
            </a:r>
            <a:r>
              <a:rPr sz="2600" i="1" spc="-5" dirty="0">
                <a:latin typeface="Arial"/>
                <a:cs typeface="Arial"/>
              </a:rPr>
              <a:t>some </a:t>
            </a:r>
            <a:r>
              <a:rPr sz="2600" dirty="0">
                <a:latin typeface="Arial"/>
                <a:cs typeface="Arial"/>
              </a:rPr>
              <a:t>input</a:t>
            </a:r>
            <a:r>
              <a:rPr sz="2600" spc="-20" dirty="0">
                <a:latin typeface="Arial"/>
                <a:cs typeface="Arial"/>
              </a:rPr>
              <a:t> </a:t>
            </a:r>
            <a:r>
              <a:rPr sz="2600" dirty="0">
                <a:latin typeface="Arial"/>
                <a:cs typeface="Arial"/>
              </a:rPr>
              <a:t>parameters.</a:t>
            </a:r>
            <a:endParaRPr sz="2600">
              <a:latin typeface="Arial"/>
              <a:cs typeface="Arial"/>
            </a:endParaRPr>
          </a:p>
          <a:p>
            <a:pPr marL="652780" marR="5080">
              <a:lnSpc>
                <a:spcPct val="100000"/>
              </a:lnSpc>
            </a:pPr>
            <a:r>
              <a:rPr sz="2600" dirty="0">
                <a:latin typeface="Arial"/>
                <a:cs typeface="Arial"/>
              </a:rPr>
              <a:t>When this is in place, the test coverage should</a:t>
            </a:r>
            <a:r>
              <a:rPr sz="2600" spc="-65" dirty="0">
                <a:latin typeface="Arial"/>
                <a:cs typeface="Arial"/>
              </a:rPr>
              <a:t> </a:t>
            </a:r>
            <a:r>
              <a:rPr sz="2600" dirty="0">
                <a:latin typeface="Arial"/>
                <a:cs typeface="Arial"/>
              </a:rPr>
              <a:t>be  improved. Note that actual </a:t>
            </a:r>
            <a:r>
              <a:rPr sz="2600" spc="-5" dirty="0">
                <a:latin typeface="Arial"/>
                <a:cs typeface="Arial"/>
              </a:rPr>
              <a:t>test </a:t>
            </a:r>
            <a:r>
              <a:rPr sz="2600" dirty="0">
                <a:latin typeface="Arial"/>
                <a:cs typeface="Arial"/>
              </a:rPr>
              <a:t>coverage cannot  be easily measured (and is always close to 0%  anyway).</a:t>
            </a:r>
            <a:endParaRPr sz="2600">
              <a:latin typeface="Arial"/>
              <a:cs typeface="Aria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753"/>
            <a:ext cx="10648293" cy="3819251"/>
          </a:xfrm>
          <a:prstGeom prst="rect">
            <a:avLst/>
          </a:prstGeom>
        </p:spPr>
        <p:txBody>
          <a:bodyPr vert="horz" wrap="square" lIns="0" tIns="54610" rIns="0" bIns="0" rtlCol="0">
            <a:spAutoFit/>
          </a:bodyPr>
          <a:lstStyle/>
          <a:p>
            <a:pPr marL="332740" indent="-320040">
              <a:lnSpc>
                <a:spcPct val="100000"/>
              </a:lnSpc>
              <a:spcBef>
                <a:spcPts val="430"/>
              </a:spcBef>
              <a:buClr>
                <a:srgbClr val="DD8046"/>
              </a:buClr>
              <a:buSzPct val="60344"/>
              <a:buFont typeface="Wingdings"/>
              <a:buChar char=""/>
              <a:tabLst>
                <a:tab pos="332740" algn="l"/>
              </a:tabLst>
            </a:pPr>
            <a:r>
              <a:rPr sz="2900" b="1" dirty="0">
                <a:latin typeface="Arial"/>
                <a:cs typeface="Arial"/>
              </a:rPr>
              <a:t>Cover boundary</a:t>
            </a:r>
            <a:r>
              <a:rPr sz="2900" b="1" spc="-65" dirty="0">
                <a:latin typeface="Arial"/>
                <a:cs typeface="Arial"/>
              </a:rPr>
              <a:t> </a:t>
            </a:r>
            <a:r>
              <a:rPr sz="2900" b="1" dirty="0">
                <a:latin typeface="Arial"/>
                <a:cs typeface="Arial"/>
              </a:rPr>
              <a:t>cases</a:t>
            </a:r>
            <a:endParaRPr sz="2900">
              <a:latin typeface="Arial"/>
              <a:cs typeface="Arial"/>
            </a:endParaRPr>
          </a:p>
          <a:p>
            <a:pPr marL="652780" marR="5080" indent="-274955">
              <a:lnSpc>
                <a:spcPct val="9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spc="5" dirty="0">
                <a:latin typeface="Arial"/>
                <a:cs typeface="Arial"/>
              </a:rPr>
              <a:t>Make </a:t>
            </a:r>
            <a:r>
              <a:rPr sz="2600" dirty="0">
                <a:latin typeface="Arial"/>
                <a:cs typeface="Arial"/>
              </a:rPr>
              <a:t>sure the parameter boundary </a:t>
            </a:r>
            <a:r>
              <a:rPr sz="2600" spc="5" dirty="0">
                <a:latin typeface="Arial"/>
                <a:cs typeface="Arial"/>
              </a:rPr>
              <a:t>cases </a:t>
            </a:r>
            <a:r>
              <a:rPr sz="2600" dirty="0">
                <a:latin typeface="Arial"/>
                <a:cs typeface="Arial"/>
              </a:rPr>
              <a:t>are  covered. For numbers, test negatives, 0, positive,  smallest, largest, NaN, </a:t>
            </a:r>
            <a:r>
              <a:rPr sz="2600" spc="-25" dirty="0">
                <a:latin typeface="Arial"/>
                <a:cs typeface="Arial"/>
              </a:rPr>
              <a:t>infinity, </a:t>
            </a:r>
            <a:r>
              <a:rPr sz="2600" dirty="0">
                <a:latin typeface="Arial"/>
                <a:cs typeface="Arial"/>
              </a:rPr>
              <a:t>etc. For strings test  empty string, single character string, non-ASCII  string, multi-MB strings etc. For collections test  </a:t>
            </a:r>
            <a:r>
              <a:rPr sz="2600" spc="-30" dirty="0">
                <a:latin typeface="Arial"/>
                <a:cs typeface="Arial"/>
              </a:rPr>
              <a:t>empty, </a:t>
            </a:r>
            <a:r>
              <a:rPr sz="2600" dirty="0">
                <a:latin typeface="Arial"/>
                <a:cs typeface="Arial"/>
              </a:rPr>
              <a:t>one, </a:t>
            </a:r>
            <a:r>
              <a:rPr sz="2600" spc="-5" dirty="0">
                <a:latin typeface="Arial"/>
                <a:cs typeface="Arial"/>
              </a:rPr>
              <a:t>first, </a:t>
            </a:r>
            <a:r>
              <a:rPr sz="2600" dirty="0">
                <a:latin typeface="Arial"/>
                <a:cs typeface="Arial"/>
              </a:rPr>
              <a:t>last, etc. For dates, test January  1, February 29, December 31 etc. The class  being tested will suggest the boundary cases in  each specific case. The point </a:t>
            </a:r>
            <a:r>
              <a:rPr sz="2600" spc="-5" dirty="0">
                <a:latin typeface="Arial"/>
                <a:cs typeface="Arial"/>
              </a:rPr>
              <a:t>is </a:t>
            </a:r>
            <a:r>
              <a:rPr sz="2600" dirty="0">
                <a:latin typeface="Arial"/>
                <a:cs typeface="Arial"/>
              </a:rPr>
              <a:t>to make sure as  many as possible of these are tested properly as  these cases are the prime candidates for</a:t>
            </a:r>
            <a:r>
              <a:rPr sz="2600" spc="-60" dirty="0">
                <a:latin typeface="Arial"/>
                <a:cs typeface="Arial"/>
              </a:rPr>
              <a:t> </a:t>
            </a:r>
            <a:r>
              <a:rPr sz="2600" dirty="0">
                <a:latin typeface="Arial"/>
                <a:cs typeface="Arial"/>
              </a:rPr>
              <a:t>errors.</a:t>
            </a:r>
            <a:endParaRPr sz="2600">
              <a:latin typeface="Arial"/>
              <a:cs typeface="Arial"/>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3"/>
            <a:ext cx="10363887" cy="3424014"/>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Provide a random</a:t>
            </a:r>
            <a:r>
              <a:rPr sz="2900" b="1" spc="-70" dirty="0">
                <a:latin typeface="Arial"/>
                <a:cs typeface="Arial"/>
              </a:rPr>
              <a:t> </a:t>
            </a:r>
            <a:r>
              <a:rPr sz="2900" b="1" dirty="0">
                <a:latin typeface="Arial"/>
                <a:cs typeface="Arial"/>
              </a:rPr>
              <a:t>generator</a:t>
            </a:r>
            <a:endParaRPr sz="2900">
              <a:latin typeface="Arial"/>
              <a:cs typeface="Arial"/>
            </a:endParaRPr>
          </a:p>
          <a:p>
            <a:pPr marL="652780" marR="1905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When the boundary </a:t>
            </a:r>
            <a:r>
              <a:rPr sz="2600" spc="5" dirty="0">
                <a:latin typeface="Arial"/>
                <a:cs typeface="Arial"/>
              </a:rPr>
              <a:t>cases </a:t>
            </a:r>
            <a:r>
              <a:rPr sz="2600" dirty="0">
                <a:latin typeface="Arial"/>
                <a:cs typeface="Arial"/>
              </a:rPr>
              <a:t>are covered, a simple  way to improve test coverage further is to  generate random parameters so that the tests  can be executed with </a:t>
            </a:r>
            <a:r>
              <a:rPr sz="2600" spc="-5" dirty="0">
                <a:latin typeface="Arial"/>
                <a:cs typeface="Arial"/>
              </a:rPr>
              <a:t>different </a:t>
            </a:r>
            <a:r>
              <a:rPr sz="2600" dirty="0">
                <a:latin typeface="Arial"/>
                <a:cs typeface="Arial"/>
              </a:rPr>
              <a:t>input every</a:t>
            </a:r>
            <a:r>
              <a:rPr sz="2600" spc="-55" dirty="0">
                <a:latin typeface="Arial"/>
                <a:cs typeface="Arial"/>
              </a:rPr>
              <a:t> </a:t>
            </a:r>
            <a:r>
              <a:rPr sz="2600" dirty="0">
                <a:latin typeface="Arial"/>
                <a:cs typeface="Arial"/>
              </a:rPr>
              <a:t>time.</a:t>
            </a:r>
            <a:endParaRPr sz="2600">
              <a:latin typeface="Arial"/>
              <a:cs typeface="Arial"/>
            </a:endParaRPr>
          </a:p>
          <a:p>
            <a:pPr marL="652780" marR="5080">
              <a:lnSpc>
                <a:spcPct val="100000"/>
              </a:lnSpc>
            </a:pPr>
            <a:r>
              <a:rPr sz="2600" spc="-140" dirty="0">
                <a:latin typeface="Arial"/>
                <a:cs typeface="Arial"/>
              </a:rPr>
              <a:t>To </a:t>
            </a:r>
            <a:r>
              <a:rPr sz="2600" dirty="0">
                <a:latin typeface="Arial"/>
                <a:cs typeface="Arial"/>
              </a:rPr>
              <a:t>achieve this, provide a simple </a:t>
            </a:r>
            <a:r>
              <a:rPr sz="2600" spc="-5" dirty="0">
                <a:latin typeface="Arial"/>
                <a:cs typeface="Arial"/>
              </a:rPr>
              <a:t>utility </a:t>
            </a:r>
            <a:r>
              <a:rPr sz="2600" dirty="0">
                <a:latin typeface="Arial"/>
                <a:cs typeface="Arial"/>
              </a:rPr>
              <a:t>class that  generates random values of the base types like  doubles, integers, strings, dates etc. The  generator should produce values from </a:t>
            </a:r>
            <a:r>
              <a:rPr sz="2600" spc="-5" dirty="0">
                <a:latin typeface="Arial"/>
                <a:cs typeface="Arial"/>
              </a:rPr>
              <a:t>the </a:t>
            </a:r>
            <a:r>
              <a:rPr sz="2600" dirty="0">
                <a:latin typeface="Arial"/>
                <a:cs typeface="Arial"/>
              </a:rPr>
              <a:t>entire  domain of each</a:t>
            </a:r>
            <a:r>
              <a:rPr sz="2600" spc="-45" dirty="0">
                <a:latin typeface="Arial"/>
                <a:cs typeface="Arial"/>
              </a:rPr>
              <a:t> </a:t>
            </a:r>
            <a:r>
              <a:rPr sz="2600" dirty="0">
                <a:latin typeface="Arial"/>
                <a:cs typeface="Arial"/>
              </a:rPr>
              <a:t>type.</a:t>
            </a:r>
            <a:endParaRPr sz="2600">
              <a:latin typeface="Arial"/>
              <a:cs typeface="Aria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2"/>
            <a:ext cx="10418906" cy="2623795"/>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spc="-55" dirty="0">
                <a:latin typeface="Arial"/>
                <a:cs typeface="Arial"/>
              </a:rPr>
              <a:t>Test </a:t>
            </a:r>
            <a:r>
              <a:rPr sz="2900" b="1" dirty="0">
                <a:latin typeface="Arial"/>
                <a:cs typeface="Arial"/>
              </a:rPr>
              <a:t>each feature</a:t>
            </a:r>
            <a:r>
              <a:rPr sz="2900" b="1" spc="-65" dirty="0">
                <a:latin typeface="Arial"/>
                <a:cs typeface="Arial"/>
              </a:rPr>
              <a:t> </a:t>
            </a:r>
            <a:r>
              <a:rPr sz="2900" b="1" dirty="0">
                <a:latin typeface="Arial"/>
                <a:cs typeface="Arial"/>
              </a:rPr>
              <a:t>once</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When being in testing mode it is sometimes  tempting to assert on "everything" in every test.  This should be avoided as it makes</a:t>
            </a:r>
            <a:r>
              <a:rPr sz="2600" spc="-65" dirty="0">
                <a:latin typeface="Arial"/>
                <a:cs typeface="Arial"/>
              </a:rPr>
              <a:t> </a:t>
            </a:r>
            <a:r>
              <a:rPr sz="2600" dirty="0">
                <a:latin typeface="Arial"/>
                <a:cs typeface="Arial"/>
              </a:rPr>
              <a:t>maintenance  </a:t>
            </a:r>
            <a:r>
              <a:rPr sz="2600" spc="-20" dirty="0">
                <a:latin typeface="Arial"/>
                <a:cs typeface="Arial"/>
              </a:rPr>
              <a:t>harder. </a:t>
            </a:r>
            <a:r>
              <a:rPr sz="2600" spc="-70" dirty="0">
                <a:latin typeface="Arial"/>
                <a:cs typeface="Arial"/>
              </a:rPr>
              <a:t>Test </a:t>
            </a:r>
            <a:r>
              <a:rPr sz="2600" dirty="0">
                <a:latin typeface="Arial"/>
                <a:cs typeface="Arial"/>
              </a:rPr>
              <a:t>exactly the feature indicated by the  name of the test method. As for ordinary code, </a:t>
            </a:r>
            <a:r>
              <a:rPr sz="2600" spc="-5" dirty="0">
                <a:latin typeface="Arial"/>
                <a:cs typeface="Arial"/>
              </a:rPr>
              <a:t>it  </a:t>
            </a:r>
            <a:r>
              <a:rPr sz="2600" dirty="0">
                <a:latin typeface="Arial"/>
                <a:cs typeface="Arial"/>
              </a:rPr>
              <a:t>is a goal to keep the amount of </a:t>
            </a:r>
            <a:r>
              <a:rPr sz="2600" spc="-5" dirty="0">
                <a:latin typeface="Arial"/>
                <a:cs typeface="Arial"/>
              </a:rPr>
              <a:t>test </a:t>
            </a:r>
            <a:r>
              <a:rPr sz="2600" dirty="0">
                <a:latin typeface="Arial"/>
                <a:cs typeface="Arial"/>
              </a:rPr>
              <a:t>code as low  as</a:t>
            </a:r>
            <a:r>
              <a:rPr sz="2600" spc="-15" dirty="0">
                <a:latin typeface="Arial"/>
                <a:cs typeface="Arial"/>
              </a:rPr>
              <a:t> </a:t>
            </a:r>
            <a:r>
              <a:rPr sz="2600" dirty="0">
                <a:latin typeface="Arial"/>
                <a:cs typeface="Arial"/>
              </a:rPr>
              <a:t>possible.</a:t>
            </a:r>
            <a:endParaRPr sz="2600">
              <a:latin typeface="Arial"/>
              <a:cs typeface="Aria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2"/>
            <a:ext cx="10353730" cy="3023905"/>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Use explicit</a:t>
            </a:r>
            <a:r>
              <a:rPr sz="2900" b="1" spc="-85" dirty="0">
                <a:latin typeface="Arial"/>
                <a:cs typeface="Arial"/>
              </a:rPr>
              <a:t> </a:t>
            </a:r>
            <a:r>
              <a:rPr sz="2900" b="1" dirty="0">
                <a:latin typeface="Arial"/>
                <a:cs typeface="Arial"/>
              </a:rPr>
              <a:t>asserts</a:t>
            </a:r>
            <a:endParaRPr sz="2900">
              <a:latin typeface="Arial"/>
              <a:cs typeface="Arial"/>
            </a:endParaRPr>
          </a:p>
          <a:p>
            <a:pPr marL="37782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Always prefer assertEquals(a, b) to</a:t>
            </a:r>
            <a:r>
              <a:rPr sz="2600" spc="5" dirty="0">
                <a:latin typeface="Arial"/>
                <a:cs typeface="Arial"/>
              </a:rPr>
              <a:t> </a:t>
            </a:r>
            <a:r>
              <a:rPr sz="2600" spc="-5" dirty="0">
                <a:latin typeface="Arial"/>
                <a:cs typeface="Arial"/>
              </a:rPr>
              <a:t>assertTrue(a</a:t>
            </a:r>
            <a:endParaRPr sz="2600">
              <a:latin typeface="Arial"/>
              <a:cs typeface="Arial"/>
            </a:endParaRPr>
          </a:p>
          <a:p>
            <a:pPr marL="652780" marR="90170">
              <a:lnSpc>
                <a:spcPct val="100000"/>
              </a:lnSpc>
            </a:pPr>
            <a:r>
              <a:rPr sz="2600" dirty="0">
                <a:latin typeface="Arial"/>
                <a:cs typeface="Arial"/>
              </a:rPr>
              <a:t>== b) (and likewise) as </a:t>
            </a:r>
            <a:r>
              <a:rPr sz="2600" spc="-5" dirty="0">
                <a:latin typeface="Arial"/>
                <a:cs typeface="Arial"/>
              </a:rPr>
              <a:t>the </a:t>
            </a:r>
            <a:r>
              <a:rPr sz="2600" dirty="0">
                <a:latin typeface="Arial"/>
                <a:cs typeface="Arial"/>
              </a:rPr>
              <a:t>former will give</a:t>
            </a:r>
            <a:r>
              <a:rPr sz="2600" spc="-110" dirty="0">
                <a:latin typeface="Arial"/>
                <a:cs typeface="Arial"/>
              </a:rPr>
              <a:t> </a:t>
            </a:r>
            <a:r>
              <a:rPr sz="2600" dirty="0">
                <a:latin typeface="Arial"/>
                <a:cs typeface="Arial"/>
              </a:rPr>
              <a:t>more  useful information of what exactly is wrong if</a:t>
            </a:r>
            <a:r>
              <a:rPr sz="2600" spc="-90" dirty="0">
                <a:latin typeface="Arial"/>
                <a:cs typeface="Arial"/>
              </a:rPr>
              <a:t> </a:t>
            </a:r>
            <a:r>
              <a:rPr sz="2600" dirty="0">
                <a:latin typeface="Arial"/>
                <a:cs typeface="Arial"/>
              </a:rPr>
              <a:t>the  test fails. This is in particular important </a:t>
            </a:r>
            <a:r>
              <a:rPr sz="2600" spc="-5" dirty="0">
                <a:latin typeface="Arial"/>
                <a:cs typeface="Arial"/>
              </a:rPr>
              <a:t>in  </a:t>
            </a:r>
            <a:r>
              <a:rPr sz="2600" dirty="0">
                <a:latin typeface="Arial"/>
                <a:cs typeface="Arial"/>
              </a:rPr>
              <a:t>combination with random value parameters as  described above when the input values are not  known in</a:t>
            </a:r>
            <a:r>
              <a:rPr sz="2600" spc="-35" dirty="0">
                <a:latin typeface="Arial"/>
                <a:cs typeface="Arial"/>
              </a:rPr>
              <a:t> </a:t>
            </a:r>
            <a:r>
              <a:rPr sz="2600" dirty="0">
                <a:latin typeface="Arial"/>
                <a:cs typeface="Arial"/>
              </a:rPr>
              <a:t>advance.</a:t>
            </a:r>
            <a:endParaRPr sz="2600">
              <a:latin typeface="Arial"/>
              <a:cs typeface="Aria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536802"/>
            <a:ext cx="10391820" cy="4131900"/>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Provide negative</a:t>
            </a:r>
            <a:r>
              <a:rPr sz="2900" b="1" spc="-85" dirty="0">
                <a:latin typeface="Arial"/>
                <a:cs typeface="Arial"/>
              </a:rPr>
              <a:t> </a:t>
            </a:r>
            <a:r>
              <a:rPr sz="2900" b="1" dirty="0">
                <a:latin typeface="Arial"/>
                <a:cs typeface="Arial"/>
              </a:rPr>
              <a:t>tests</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Negative tests intentionally misuse the code and  </a:t>
            </a:r>
            <a:r>
              <a:rPr sz="2600" spc="-5" dirty="0">
                <a:latin typeface="Arial"/>
                <a:cs typeface="Arial"/>
              </a:rPr>
              <a:t>verify </a:t>
            </a:r>
            <a:r>
              <a:rPr sz="2600" dirty="0">
                <a:latin typeface="Arial"/>
                <a:cs typeface="Arial"/>
              </a:rPr>
              <a:t>robustness and appropriate error</a:t>
            </a:r>
            <a:r>
              <a:rPr sz="2600" spc="-25" dirty="0">
                <a:latin typeface="Arial"/>
                <a:cs typeface="Arial"/>
              </a:rPr>
              <a:t> </a:t>
            </a:r>
            <a:r>
              <a:rPr sz="2600" dirty="0">
                <a:latin typeface="Arial"/>
                <a:cs typeface="Arial"/>
              </a:rPr>
              <a:t>handling.</a:t>
            </a:r>
            <a:endParaRPr sz="2600">
              <a:latin typeface="Arial"/>
              <a:cs typeface="Arial"/>
            </a:endParaRPr>
          </a:p>
          <a:p>
            <a:pPr lvl="1">
              <a:lnSpc>
                <a:spcPct val="100000"/>
              </a:lnSpc>
              <a:spcBef>
                <a:spcPts val="35"/>
              </a:spcBef>
              <a:buClr>
                <a:srgbClr val="93B6D2"/>
              </a:buClr>
              <a:buFont typeface="Wingdings 2"/>
              <a:buChar char=""/>
            </a:pPr>
            <a:endParaRPr sz="3800">
              <a:latin typeface="Times New Roman"/>
              <a:cs typeface="Times New Roman"/>
            </a:endParaRPr>
          </a:p>
          <a:p>
            <a:pPr marL="332740" indent="-320040">
              <a:lnSpc>
                <a:spcPct val="100000"/>
              </a:lnSpc>
              <a:buClr>
                <a:srgbClr val="DD8046"/>
              </a:buClr>
              <a:buSzPct val="60344"/>
              <a:buFont typeface="Wingdings"/>
              <a:buChar char=""/>
              <a:tabLst>
                <a:tab pos="332740" algn="l"/>
              </a:tabLst>
            </a:pPr>
            <a:r>
              <a:rPr sz="2900" b="1" dirty="0">
                <a:latin typeface="Arial"/>
                <a:cs typeface="Arial"/>
              </a:rPr>
              <a:t>Design code with testing in</a:t>
            </a:r>
            <a:r>
              <a:rPr sz="2900" b="1" spc="-140" dirty="0">
                <a:latin typeface="Arial"/>
                <a:cs typeface="Arial"/>
              </a:rPr>
              <a:t> </a:t>
            </a:r>
            <a:r>
              <a:rPr sz="2900" b="1" spc="-5" dirty="0">
                <a:latin typeface="Arial"/>
                <a:cs typeface="Arial"/>
              </a:rPr>
              <a:t>mind</a:t>
            </a:r>
            <a:endParaRPr sz="2900">
              <a:latin typeface="Arial"/>
              <a:cs typeface="Arial"/>
            </a:endParaRPr>
          </a:p>
          <a:p>
            <a:pPr marL="652780" marR="55880" lvl="1" indent="-274955">
              <a:lnSpc>
                <a:spcPct val="100000"/>
              </a:lnSpc>
              <a:spcBef>
                <a:spcPts val="615"/>
              </a:spcBef>
              <a:buClr>
                <a:srgbClr val="93B6D2"/>
              </a:buClr>
              <a:buSzPct val="69230"/>
              <a:buFont typeface="Wingdings 2"/>
              <a:buChar char=""/>
              <a:tabLst>
                <a:tab pos="653415" algn="l"/>
              </a:tabLst>
            </a:pPr>
            <a:r>
              <a:rPr sz="2600" spc="-10" dirty="0">
                <a:latin typeface="Arial"/>
                <a:cs typeface="Arial"/>
              </a:rPr>
              <a:t>Writing </a:t>
            </a:r>
            <a:r>
              <a:rPr sz="2600" dirty="0">
                <a:latin typeface="Arial"/>
                <a:cs typeface="Arial"/>
              </a:rPr>
              <a:t>and maintaining unit tests are </a:t>
            </a:r>
            <a:r>
              <a:rPr sz="2600" spc="-25" dirty="0">
                <a:latin typeface="Arial"/>
                <a:cs typeface="Arial"/>
              </a:rPr>
              <a:t>costly,</a:t>
            </a:r>
            <a:r>
              <a:rPr sz="2600" spc="-60" dirty="0">
                <a:latin typeface="Arial"/>
                <a:cs typeface="Arial"/>
              </a:rPr>
              <a:t> </a:t>
            </a:r>
            <a:r>
              <a:rPr sz="2600" dirty="0">
                <a:latin typeface="Arial"/>
                <a:cs typeface="Arial"/>
              </a:rPr>
              <a:t>and  minimizing public API and reducing cyclomatic  complexity in the code are ways to reduce this  </a:t>
            </a:r>
            <a:r>
              <a:rPr sz="2600" spc="5" dirty="0">
                <a:latin typeface="Arial"/>
                <a:cs typeface="Arial"/>
              </a:rPr>
              <a:t>cost </a:t>
            </a:r>
            <a:r>
              <a:rPr sz="2600" dirty="0">
                <a:latin typeface="Arial"/>
                <a:cs typeface="Arial"/>
              </a:rPr>
              <a:t>and make high-coverage test code faster </a:t>
            </a:r>
            <a:r>
              <a:rPr sz="2600" spc="-5" dirty="0">
                <a:latin typeface="Arial"/>
                <a:cs typeface="Arial"/>
              </a:rPr>
              <a:t>to  </a:t>
            </a:r>
            <a:r>
              <a:rPr sz="2600" dirty="0">
                <a:latin typeface="Arial"/>
                <a:cs typeface="Arial"/>
              </a:rPr>
              <a:t>write and easier to</a:t>
            </a:r>
            <a:r>
              <a:rPr sz="2600" spc="-45" dirty="0">
                <a:latin typeface="Arial"/>
                <a:cs typeface="Arial"/>
              </a:rPr>
              <a:t> </a:t>
            </a:r>
            <a:r>
              <a:rPr sz="2600" dirty="0">
                <a:latin typeface="Arial"/>
                <a:cs typeface="Arial"/>
              </a:rPr>
              <a:t>maintain.</a:t>
            </a:r>
            <a:endParaRPr sz="2600">
              <a:latin typeface="Arial"/>
              <a:cs typeface="Aria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10" y="1622807"/>
            <a:ext cx="10515401" cy="2537233"/>
          </a:xfrm>
          <a:prstGeom prst="rect">
            <a:avLst/>
          </a:prstGeom>
        </p:spPr>
        <p:txBody>
          <a:bodyPr vert="horz" wrap="square" lIns="0" tIns="13335" rIns="0" bIns="0" rtlCol="0">
            <a:spAutoFit/>
          </a:bodyPr>
          <a:lstStyle/>
          <a:p>
            <a:pPr marL="332740" marR="1057275" indent="-320040">
              <a:lnSpc>
                <a:spcPct val="100000"/>
              </a:lnSpc>
              <a:spcBef>
                <a:spcPts val="105"/>
              </a:spcBef>
              <a:buClr>
                <a:srgbClr val="DD8046"/>
              </a:buClr>
              <a:buSzPct val="60344"/>
              <a:buFont typeface="Wingdings"/>
              <a:buChar char=""/>
              <a:tabLst>
                <a:tab pos="433070" algn="l"/>
                <a:tab pos="433705" algn="l"/>
              </a:tabLst>
            </a:pPr>
            <a:r>
              <a:rPr dirty="0"/>
              <a:t>	</a:t>
            </a:r>
            <a:r>
              <a:rPr sz="2900" b="1" dirty="0">
                <a:latin typeface="Arial"/>
                <a:cs typeface="Arial"/>
              </a:rPr>
              <a:t>Don't connect to predefined</a:t>
            </a:r>
            <a:r>
              <a:rPr sz="2900" b="1" spc="-135" dirty="0">
                <a:latin typeface="Arial"/>
                <a:cs typeface="Arial"/>
              </a:rPr>
              <a:t> </a:t>
            </a:r>
            <a:r>
              <a:rPr sz="2900" b="1" dirty="0">
                <a:latin typeface="Arial"/>
                <a:cs typeface="Arial"/>
              </a:rPr>
              <a:t>external  resources</a:t>
            </a:r>
            <a:endParaRPr sz="2900">
              <a:latin typeface="Arial"/>
              <a:cs typeface="Arial"/>
            </a:endParaRPr>
          </a:p>
          <a:p>
            <a:pPr marL="652780" marR="5080" indent="-274955">
              <a:lnSpc>
                <a:spcPct val="100000"/>
              </a:lnSpc>
              <a:spcBef>
                <a:spcPts val="610"/>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Unit tests should be </a:t>
            </a:r>
            <a:r>
              <a:rPr sz="2600" spc="-5" dirty="0">
                <a:latin typeface="Arial"/>
                <a:cs typeface="Arial"/>
              </a:rPr>
              <a:t>written </a:t>
            </a:r>
            <a:r>
              <a:rPr sz="2600" dirty="0">
                <a:latin typeface="Arial"/>
                <a:cs typeface="Arial"/>
              </a:rPr>
              <a:t>without explicit  knowledge of the environment context in which  they are executed so that they can be run  anywhere at anytime. In order to provide</a:t>
            </a:r>
            <a:r>
              <a:rPr sz="2600" spc="-50" dirty="0">
                <a:latin typeface="Arial"/>
                <a:cs typeface="Arial"/>
              </a:rPr>
              <a:t> </a:t>
            </a:r>
            <a:r>
              <a:rPr sz="2600" dirty="0">
                <a:latin typeface="Arial"/>
                <a:cs typeface="Arial"/>
              </a:rPr>
              <a:t>required  resources for a test these resources should  instead be made available by </a:t>
            </a:r>
            <a:r>
              <a:rPr sz="2600" spc="-5" dirty="0">
                <a:latin typeface="Arial"/>
                <a:cs typeface="Arial"/>
              </a:rPr>
              <a:t>the </a:t>
            </a:r>
            <a:r>
              <a:rPr sz="2600" dirty="0">
                <a:latin typeface="Arial"/>
                <a:cs typeface="Arial"/>
              </a:rPr>
              <a:t>test</a:t>
            </a:r>
            <a:r>
              <a:rPr sz="2600" spc="-50" dirty="0">
                <a:latin typeface="Arial"/>
                <a:cs typeface="Arial"/>
              </a:rPr>
              <a:t> </a:t>
            </a:r>
            <a:r>
              <a:rPr sz="2600" dirty="0">
                <a:latin typeface="Arial"/>
                <a:cs typeface="Arial"/>
              </a:rPr>
              <a:t>itself.</a:t>
            </a:r>
            <a:endParaRPr sz="2600">
              <a:latin typeface="Arial"/>
              <a:cs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28600"/>
            <a:ext cx="10969943" cy="1066800"/>
          </a:xfrm>
        </p:spPr>
        <p:txBody>
          <a:bodyPr>
            <a:normAutofit fontScale="90000"/>
          </a:bodyPr>
          <a:lstStyle/>
          <a:p>
            <a:r>
              <a:rPr lang="en-US" b="1" dirty="0" smtClean="0"/>
              <a:t/>
            </a:r>
            <a:br>
              <a:rPr lang="en-US" b="1" dirty="0" smtClean="0"/>
            </a:br>
            <a:r>
              <a:rPr lang="en-US" b="1" dirty="0" smtClean="0"/>
              <a:t/>
            </a:r>
            <a:br>
              <a:rPr lang="en-US" b="1" dirty="0" smtClean="0"/>
            </a:br>
            <a:r>
              <a:rPr lang="en-US" sz="3100" b="1" dirty="0" smtClean="0">
                <a:solidFill>
                  <a:srgbClr val="0000FF"/>
                </a:solidFill>
                <a:latin typeface="Times New Roman" pitchFamily="18" charset="0"/>
                <a:cs typeface="Times New Roman" pitchFamily="18" charset="0"/>
              </a:rPr>
              <a:t>What are the different Types of Software Testing?</a:t>
            </a:r>
            <a:br>
              <a:rPr lang="en-US" sz="3100" b="1" dirty="0" smtClean="0">
                <a:solidFill>
                  <a:srgbClr val="0000FF"/>
                </a:solidFill>
                <a:latin typeface="Times New Roman" pitchFamily="18" charset="0"/>
                <a:cs typeface="Times New Roman" pitchFamily="18" charset="0"/>
              </a:rPr>
            </a:br>
            <a:r>
              <a:rPr lang="en-US" sz="3100" b="1" dirty="0" smtClean="0">
                <a:solidFill>
                  <a:srgbClr val="0000FF"/>
                </a:solidFill>
                <a:latin typeface="Times New Roman" pitchFamily="18" charset="0"/>
                <a:cs typeface="Times New Roman" pitchFamily="18" charset="0"/>
              </a:rPr>
              <a:t> In </a:t>
            </a:r>
            <a:r>
              <a:rPr lang="en-US" sz="3100" b="1" dirty="0" smtClean="0">
                <a:solidFill>
                  <a:srgbClr val="0000FF"/>
                </a:solidFill>
                <a:latin typeface="Times New Roman" pitchFamily="18" charset="0"/>
                <a:cs typeface="Times New Roman" pitchFamily="18" charset="0"/>
                <a:sym typeface="Wingdings" pitchFamily="2" charset="2"/>
              </a:rPr>
              <a:t></a:t>
            </a:r>
            <a:r>
              <a:rPr lang="en-US" sz="3100" b="1" dirty="0" smtClean="0">
                <a:solidFill>
                  <a:srgbClr val="0000FF"/>
                </a:solidFill>
                <a:latin typeface="Times New Roman" pitchFamily="18" charset="0"/>
                <a:cs typeface="Times New Roman" pitchFamily="18" charset="0"/>
              </a:rPr>
              <a:t>Tester perspective</a:t>
            </a:r>
            <a:br>
              <a:rPr lang="en-US" sz="3100" b="1" dirty="0" smtClean="0">
                <a:solidFill>
                  <a:srgbClr val="0000FF"/>
                </a:solidFill>
                <a:latin typeface="Times New Roman" pitchFamily="18" charset="0"/>
                <a:cs typeface="Times New Roman" pitchFamily="18" charset="0"/>
              </a:rPr>
            </a:br>
            <a:r>
              <a:rPr lang="en-US" sz="3100" b="1" dirty="0" smtClean="0">
                <a:solidFill>
                  <a:srgbClr val="0000FF"/>
                </a:solidFill>
                <a:latin typeface="Times New Roman" pitchFamily="18" charset="0"/>
                <a:cs typeface="Times New Roman" pitchFamily="18" charset="0"/>
              </a:rPr>
              <a:t> </a:t>
            </a:r>
            <a:r>
              <a:rPr lang="en-US" sz="3100" b="1" dirty="0" smtClean="0">
                <a:latin typeface="Times New Roman" pitchFamily="18" charset="0"/>
                <a:cs typeface="Times New Roman" pitchFamily="18" charset="0"/>
              </a:rPr>
              <a:t/>
            </a:r>
            <a:br>
              <a:rPr lang="en-US" sz="3100" b="1"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203147" y="1447800"/>
            <a:ext cx="11782531" cy="5257800"/>
          </a:xfrm>
        </p:spPr>
        <p:txBody>
          <a:bodyPr>
            <a:normAutofit/>
          </a:bodyPr>
          <a:lstStyle/>
          <a:p>
            <a:pPr algn="just">
              <a:lnSpc>
                <a:spcPct val="150000"/>
              </a:lnSpc>
            </a:pPr>
            <a:r>
              <a:rPr lang="en-US" sz="2800" dirty="0" smtClean="0">
                <a:latin typeface="Times New Roman" pitchFamily="18" charset="0"/>
                <a:cs typeface="Times New Roman" pitchFamily="18" charset="0"/>
              </a:rPr>
              <a:t>We, </a:t>
            </a:r>
            <a:r>
              <a:rPr lang="en-US" sz="2800" dirty="0" smtClean="0">
                <a:solidFill>
                  <a:srgbClr val="0000FF"/>
                </a:solidFill>
                <a:latin typeface="Times New Roman" pitchFamily="18" charset="0"/>
                <a:cs typeface="Times New Roman" pitchFamily="18" charset="0"/>
              </a:rPr>
              <a:t>as testers </a:t>
            </a:r>
            <a:r>
              <a:rPr lang="en-US" sz="2800" dirty="0" smtClean="0">
                <a:latin typeface="Times New Roman" pitchFamily="18" charset="0"/>
                <a:cs typeface="Times New Roman" pitchFamily="18" charset="0"/>
              </a:rPr>
              <a:t>are aware of the various types of Software Testing such as </a:t>
            </a:r>
            <a:r>
              <a:rPr lang="en-US" sz="2800" dirty="0" smtClean="0">
                <a:solidFill>
                  <a:srgbClr val="0000FF"/>
                </a:solidFill>
                <a:latin typeface="Times New Roman" pitchFamily="18" charset="0"/>
                <a:cs typeface="Times New Roman" pitchFamily="18" charset="0"/>
              </a:rPr>
              <a:t>Functional Testing, </a:t>
            </a:r>
            <a:r>
              <a:rPr lang="en-US" sz="2800" b="1" dirty="0" smtClean="0">
                <a:solidFill>
                  <a:srgbClr val="0000FF"/>
                </a:solidFill>
                <a:latin typeface="Times New Roman" pitchFamily="18" charset="0"/>
                <a:cs typeface="Times New Roman" pitchFamily="18" charset="0"/>
              </a:rPr>
              <a:t>Non-Functional Testing</a:t>
            </a:r>
            <a:r>
              <a:rPr lang="en-US" sz="2800" dirty="0" smtClean="0">
                <a:latin typeface="Times New Roman" pitchFamily="18" charset="0"/>
                <a:cs typeface="Times New Roman" pitchFamily="18" charset="0"/>
              </a:rPr>
              <a:t>, Automation Testing, Agile Testing, and their sub-types etc.</a:t>
            </a:r>
          </a:p>
          <a:p>
            <a:pPr algn="just">
              <a:lnSpc>
                <a:spcPct val="150000"/>
              </a:lnSpc>
            </a:pPr>
            <a:r>
              <a:rPr lang="en-US" sz="2800" dirty="0" smtClean="0">
                <a:latin typeface="Times New Roman" pitchFamily="18" charset="0"/>
                <a:cs typeface="Times New Roman" pitchFamily="18" charset="0"/>
              </a:rPr>
              <a:t>Each of us would have come across several types of testing in our testing journey. We might have heard some and we might have worked on some, but not everyone has knowledge about all the testing types.</a:t>
            </a:r>
          </a:p>
          <a:p>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2"/>
            <a:ext cx="10651679" cy="3636893"/>
          </a:xfrm>
          <a:prstGeom prst="rect">
            <a:avLst/>
          </a:prstGeom>
        </p:spPr>
        <p:txBody>
          <a:bodyPr vert="horz" wrap="square" lIns="0" tIns="99060" rIns="0" bIns="0" rtlCol="0">
            <a:spAutoFit/>
          </a:bodyPr>
          <a:lstStyle/>
          <a:p>
            <a:pPr marL="433070" indent="-421005">
              <a:lnSpc>
                <a:spcPct val="100000"/>
              </a:lnSpc>
              <a:spcBef>
                <a:spcPts val="780"/>
              </a:spcBef>
              <a:buClr>
                <a:srgbClr val="DD8046"/>
              </a:buClr>
              <a:buSzPct val="60344"/>
              <a:buFont typeface="Wingdings"/>
              <a:buChar char=""/>
              <a:tabLst>
                <a:tab pos="433070" algn="l"/>
                <a:tab pos="433705" algn="l"/>
              </a:tabLst>
            </a:pPr>
            <a:r>
              <a:rPr sz="2900" b="1" dirty="0">
                <a:latin typeface="Arial"/>
                <a:cs typeface="Arial"/>
              </a:rPr>
              <a:t>Know the cost of</a:t>
            </a:r>
            <a:r>
              <a:rPr sz="2900" b="1" spc="-75" dirty="0">
                <a:latin typeface="Arial"/>
                <a:cs typeface="Arial"/>
              </a:rPr>
              <a:t> </a:t>
            </a:r>
            <a:r>
              <a:rPr sz="2900" b="1" dirty="0">
                <a:latin typeface="Arial"/>
                <a:cs typeface="Arial"/>
              </a:rPr>
              <a:t>testing</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Not writing unit tests is </a:t>
            </a:r>
            <a:r>
              <a:rPr sz="2600" spc="-25" dirty="0">
                <a:latin typeface="Arial"/>
                <a:cs typeface="Arial"/>
              </a:rPr>
              <a:t>costly, </a:t>
            </a:r>
            <a:r>
              <a:rPr sz="2600" dirty="0">
                <a:latin typeface="Arial"/>
                <a:cs typeface="Arial"/>
              </a:rPr>
              <a:t>but writing unit</a:t>
            </a:r>
            <a:r>
              <a:rPr sz="2600" spc="-60" dirty="0">
                <a:latin typeface="Arial"/>
                <a:cs typeface="Arial"/>
              </a:rPr>
              <a:t> </a:t>
            </a:r>
            <a:r>
              <a:rPr sz="2600" dirty="0">
                <a:latin typeface="Arial"/>
                <a:cs typeface="Arial"/>
              </a:rPr>
              <a:t>tests  is costly too. There is a </a:t>
            </a:r>
            <a:r>
              <a:rPr sz="2600" spc="-5" dirty="0">
                <a:latin typeface="Arial"/>
                <a:cs typeface="Arial"/>
              </a:rPr>
              <a:t>trade-off </a:t>
            </a:r>
            <a:r>
              <a:rPr sz="2600" dirty="0">
                <a:latin typeface="Arial"/>
                <a:cs typeface="Arial"/>
              </a:rPr>
              <a:t>between the two,  and in terms of execution coverage the typical  industry standard is at about</a:t>
            </a:r>
            <a:r>
              <a:rPr sz="2600" spc="-40" dirty="0">
                <a:latin typeface="Arial"/>
                <a:cs typeface="Arial"/>
              </a:rPr>
              <a:t> </a:t>
            </a:r>
            <a:r>
              <a:rPr sz="2600" dirty="0">
                <a:latin typeface="Arial"/>
                <a:cs typeface="Arial"/>
              </a:rPr>
              <a:t>80%.</a:t>
            </a:r>
            <a:endParaRPr sz="2600">
              <a:latin typeface="Arial"/>
              <a:cs typeface="Arial"/>
            </a:endParaRPr>
          </a:p>
          <a:p>
            <a:pPr marL="332740" indent="-320040">
              <a:lnSpc>
                <a:spcPct val="100000"/>
              </a:lnSpc>
              <a:spcBef>
                <a:spcPts val="685"/>
              </a:spcBef>
              <a:buClr>
                <a:srgbClr val="DD8046"/>
              </a:buClr>
              <a:buSzPct val="60344"/>
              <a:buFont typeface="Wingdings"/>
              <a:buChar char=""/>
              <a:tabLst>
                <a:tab pos="332740" algn="l"/>
              </a:tabLst>
            </a:pPr>
            <a:r>
              <a:rPr sz="2900" b="1" dirty="0">
                <a:latin typeface="Arial"/>
                <a:cs typeface="Arial"/>
              </a:rPr>
              <a:t>Prioritize</a:t>
            </a:r>
            <a:r>
              <a:rPr sz="2900" b="1" spc="-55" dirty="0">
                <a:latin typeface="Arial"/>
                <a:cs typeface="Arial"/>
              </a:rPr>
              <a:t> </a:t>
            </a:r>
            <a:r>
              <a:rPr sz="2900" b="1" dirty="0">
                <a:latin typeface="Arial"/>
                <a:cs typeface="Arial"/>
              </a:rPr>
              <a:t>testing</a:t>
            </a:r>
            <a:endParaRPr sz="2900">
              <a:latin typeface="Arial"/>
              <a:cs typeface="Arial"/>
            </a:endParaRPr>
          </a:p>
          <a:p>
            <a:pPr marL="652780" marR="6985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Unit testing is a typical bottom-up process, and if  there is not enough resources to test all parts of</a:t>
            </a:r>
            <a:r>
              <a:rPr sz="2600" spc="-55" dirty="0">
                <a:latin typeface="Arial"/>
                <a:cs typeface="Arial"/>
              </a:rPr>
              <a:t> </a:t>
            </a:r>
            <a:r>
              <a:rPr sz="2600" dirty="0">
                <a:latin typeface="Arial"/>
                <a:cs typeface="Arial"/>
              </a:rPr>
              <a:t>a  system priority should be put on the lower levels  </a:t>
            </a:r>
            <a:r>
              <a:rPr sz="2600" spc="-5" dirty="0">
                <a:latin typeface="Arial"/>
                <a:cs typeface="Arial"/>
              </a:rPr>
              <a:t>first.</a:t>
            </a:r>
            <a:endParaRPr sz="2600">
              <a:latin typeface="Arial"/>
              <a:cs typeface="Aria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2"/>
            <a:ext cx="10558570" cy="2223686"/>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dirty="0">
                <a:latin typeface="Arial"/>
                <a:cs typeface="Arial"/>
              </a:rPr>
              <a:t>Prepare test code for</a:t>
            </a:r>
            <a:r>
              <a:rPr sz="2900" b="1" spc="-120" dirty="0">
                <a:latin typeface="Arial"/>
                <a:cs typeface="Arial"/>
              </a:rPr>
              <a:t> </a:t>
            </a:r>
            <a:r>
              <a:rPr sz="2900" b="1" dirty="0">
                <a:latin typeface="Arial"/>
                <a:cs typeface="Arial"/>
              </a:rPr>
              <a:t>failures</a:t>
            </a:r>
            <a:endParaRPr sz="2900">
              <a:latin typeface="Arial"/>
              <a:cs typeface="Arial"/>
            </a:endParaRPr>
          </a:p>
          <a:p>
            <a:pPr marL="652780" marR="5080" indent="-274955">
              <a:lnSpc>
                <a:spcPct val="100000"/>
              </a:lnSpc>
              <a:spcBef>
                <a:spcPts val="615"/>
              </a:spcBef>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If </a:t>
            </a:r>
            <a:r>
              <a:rPr sz="2600" spc="-5" dirty="0">
                <a:latin typeface="Arial"/>
                <a:cs typeface="Arial"/>
              </a:rPr>
              <a:t>the first </a:t>
            </a:r>
            <a:r>
              <a:rPr sz="2600" dirty="0">
                <a:latin typeface="Arial"/>
                <a:cs typeface="Arial"/>
              </a:rPr>
              <a:t>assertion is false, the code crashes in  the subsequent statement and none of the  remaining tests will be executed. Always prepare  for </a:t>
            </a:r>
            <a:r>
              <a:rPr sz="2600" spc="-5" dirty="0">
                <a:latin typeface="Arial"/>
                <a:cs typeface="Arial"/>
              </a:rPr>
              <a:t>test </a:t>
            </a:r>
            <a:r>
              <a:rPr sz="2600" dirty="0">
                <a:latin typeface="Arial"/>
                <a:cs typeface="Arial"/>
              </a:rPr>
              <a:t>failure so that the </a:t>
            </a:r>
            <a:r>
              <a:rPr sz="2600" spc="-5" dirty="0">
                <a:latin typeface="Arial"/>
                <a:cs typeface="Arial"/>
              </a:rPr>
              <a:t>failure </a:t>
            </a:r>
            <a:r>
              <a:rPr sz="2600" dirty="0">
                <a:latin typeface="Arial"/>
                <a:cs typeface="Arial"/>
              </a:rPr>
              <a:t>of a single test  doesn't bring down the entire </a:t>
            </a:r>
            <a:r>
              <a:rPr sz="2600" spc="-5" dirty="0">
                <a:latin typeface="Arial"/>
                <a:cs typeface="Arial"/>
              </a:rPr>
              <a:t>test </a:t>
            </a:r>
            <a:r>
              <a:rPr sz="2600" dirty="0">
                <a:latin typeface="Arial"/>
                <a:cs typeface="Arial"/>
              </a:rPr>
              <a:t>suite</a:t>
            </a:r>
            <a:r>
              <a:rPr sz="2600" spc="15" dirty="0">
                <a:latin typeface="Arial"/>
                <a:cs typeface="Arial"/>
              </a:rPr>
              <a:t> </a:t>
            </a:r>
            <a:r>
              <a:rPr sz="2600" dirty="0">
                <a:latin typeface="Arial"/>
                <a:cs typeface="Arial"/>
              </a:rPr>
              <a:t>execution.</a:t>
            </a:r>
            <a:endParaRPr sz="2600">
              <a:latin typeface="Arial"/>
              <a:cs typeface="Aria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4552186" cy="697230"/>
          </a:xfrm>
          <a:prstGeom prst="rect">
            <a:avLst/>
          </a:prstGeom>
        </p:spPr>
        <p:txBody>
          <a:bodyPr vert="horz" wrap="square" lIns="0" tIns="13335" rIns="0" bIns="0" rtlCol="0">
            <a:spAutoFit/>
          </a:bodyPr>
          <a:lstStyle/>
          <a:p>
            <a:pPr marL="12700">
              <a:lnSpc>
                <a:spcPct val="100000"/>
              </a:lnSpc>
              <a:spcBef>
                <a:spcPts val="105"/>
              </a:spcBef>
            </a:pPr>
            <a:r>
              <a:rPr dirty="0"/>
              <a:t>GUIDELINES</a:t>
            </a:r>
          </a:p>
        </p:txBody>
      </p:sp>
      <p:sp>
        <p:nvSpPr>
          <p:cNvPr id="3" name="object 3"/>
          <p:cNvSpPr txBox="1"/>
          <p:nvPr/>
        </p:nvSpPr>
        <p:spPr>
          <a:xfrm>
            <a:off x="921609" y="1536803"/>
            <a:ext cx="10445146" cy="3331681"/>
          </a:xfrm>
          <a:prstGeom prst="rect">
            <a:avLst/>
          </a:prstGeom>
        </p:spPr>
        <p:txBody>
          <a:bodyPr vert="horz" wrap="square" lIns="0" tIns="99060" rIns="0" bIns="0" rtlCol="0">
            <a:spAutoFit/>
          </a:bodyPr>
          <a:lstStyle/>
          <a:p>
            <a:pPr marL="332740" indent="-320040">
              <a:lnSpc>
                <a:spcPct val="100000"/>
              </a:lnSpc>
              <a:spcBef>
                <a:spcPts val="780"/>
              </a:spcBef>
              <a:buClr>
                <a:srgbClr val="DD8046"/>
              </a:buClr>
              <a:buSzPct val="60344"/>
              <a:buFont typeface="Wingdings"/>
              <a:buChar char=""/>
              <a:tabLst>
                <a:tab pos="332740" algn="l"/>
              </a:tabLst>
            </a:pPr>
            <a:r>
              <a:rPr sz="2900" b="1" spc="-10" dirty="0">
                <a:latin typeface="Arial"/>
                <a:cs typeface="Arial"/>
              </a:rPr>
              <a:t>Write </a:t>
            </a:r>
            <a:r>
              <a:rPr sz="2900" b="1" dirty="0">
                <a:latin typeface="Arial"/>
                <a:cs typeface="Arial"/>
              </a:rPr>
              <a:t>tests to reproduce</a:t>
            </a:r>
            <a:r>
              <a:rPr sz="2900" b="1" spc="-135" dirty="0">
                <a:latin typeface="Arial"/>
                <a:cs typeface="Arial"/>
              </a:rPr>
              <a:t> </a:t>
            </a:r>
            <a:r>
              <a:rPr sz="2900" b="1" dirty="0">
                <a:latin typeface="Arial"/>
                <a:cs typeface="Arial"/>
              </a:rPr>
              <a:t>bugs</a:t>
            </a:r>
            <a:endParaRPr sz="2900">
              <a:latin typeface="Arial"/>
              <a:cs typeface="Arial"/>
            </a:endParaRPr>
          </a:p>
          <a:p>
            <a:pPr marL="652780" marR="508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When a bug is reported, </a:t>
            </a:r>
            <a:r>
              <a:rPr sz="2600" spc="-5" dirty="0">
                <a:latin typeface="Arial"/>
                <a:cs typeface="Arial"/>
              </a:rPr>
              <a:t>write </a:t>
            </a:r>
            <a:r>
              <a:rPr sz="2600" dirty="0">
                <a:latin typeface="Arial"/>
                <a:cs typeface="Arial"/>
              </a:rPr>
              <a:t>a test to reproduce  the bug </a:t>
            </a:r>
            <a:r>
              <a:rPr sz="2600" spc="-5" dirty="0">
                <a:latin typeface="Arial"/>
                <a:cs typeface="Arial"/>
              </a:rPr>
              <a:t>(i.e. </a:t>
            </a:r>
            <a:r>
              <a:rPr sz="2600" dirty="0">
                <a:latin typeface="Arial"/>
                <a:cs typeface="Arial"/>
              </a:rPr>
              <a:t>a failing test) and </a:t>
            </a:r>
            <a:r>
              <a:rPr sz="2600" spc="5" dirty="0">
                <a:latin typeface="Arial"/>
                <a:cs typeface="Arial"/>
              </a:rPr>
              <a:t>use </a:t>
            </a:r>
            <a:r>
              <a:rPr sz="2600" dirty="0">
                <a:latin typeface="Arial"/>
                <a:cs typeface="Arial"/>
              </a:rPr>
              <a:t>this test as a  success criteria when fixing the</a:t>
            </a:r>
            <a:r>
              <a:rPr sz="2600" spc="-70" dirty="0">
                <a:latin typeface="Arial"/>
                <a:cs typeface="Arial"/>
              </a:rPr>
              <a:t> </a:t>
            </a:r>
            <a:r>
              <a:rPr sz="2600" dirty="0">
                <a:latin typeface="Arial"/>
                <a:cs typeface="Arial"/>
              </a:rPr>
              <a:t>code.</a:t>
            </a:r>
            <a:endParaRPr sz="2600">
              <a:latin typeface="Arial"/>
              <a:cs typeface="Arial"/>
            </a:endParaRPr>
          </a:p>
          <a:p>
            <a:pPr lvl="1">
              <a:lnSpc>
                <a:spcPct val="100000"/>
              </a:lnSpc>
              <a:spcBef>
                <a:spcPts val="35"/>
              </a:spcBef>
              <a:buClr>
                <a:srgbClr val="93B6D2"/>
              </a:buClr>
              <a:buFont typeface="Wingdings 2"/>
              <a:buChar char=""/>
            </a:pPr>
            <a:endParaRPr sz="3800">
              <a:latin typeface="Times New Roman"/>
              <a:cs typeface="Times New Roman"/>
            </a:endParaRPr>
          </a:p>
          <a:p>
            <a:pPr marL="332740" indent="-320040">
              <a:lnSpc>
                <a:spcPct val="100000"/>
              </a:lnSpc>
              <a:buClr>
                <a:srgbClr val="DD8046"/>
              </a:buClr>
              <a:buSzPct val="60344"/>
              <a:buFont typeface="Wingdings"/>
              <a:buChar char=""/>
              <a:tabLst>
                <a:tab pos="332740" algn="l"/>
              </a:tabLst>
            </a:pPr>
            <a:r>
              <a:rPr sz="2900" b="1" dirty="0">
                <a:latin typeface="Arial"/>
                <a:cs typeface="Arial"/>
              </a:rPr>
              <a:t>Know the</a:t>
            </a:r>
            <a:r>
              <a:rPr sz="2900" b="1" spc="-55" dirty="0">
                <a:latin typeface="Arial"/>
                <a:cs typeface="Arial"/>
              </a:rPr>
              <a:t> </a:t>
            </a:r>
            <a:r>
              <a:rPr sz="2900" b="1" dirty="0">
                <a:latin typeface="Arial"/>
                <a:cs typeface="Arial"/>
              </a:rPr>
              <a:t>limitations</a:t>
            </a:r>
            <a:endParaRPr sz="2900">
              <a:latin typeface="Arial"/>
              <a:cs typeface="Arial"/>
            </a:endParaRPr>
          </a:p>
          <a:p>
            <a:pPr marL="652780" marR="617220" lvl="1" indent="-274955">
              <a:lnSpc>
                <a:spcPct val="100000"/>
              </a:lnSpc>
              <a:spcBef>
                <a:spcPts val="615"/>
              </a:spcBef>
              <a:buClr>
                <a:srgbClr val="93B6D2"/>
              </a:buClr>
              <a:buSzPct val="69230"/>
              <a:buFont typeface="Wingdings 2"/>
              <a:buChar char=""/>
              <a:tabLst>
                <a:tab pos="653415" algn="l"/>
              </a:tabLst>
            </a:pPr>
            <a:r>
              <a:rPr sz="2600" dirty="0">
                <a:latin typeface="Arial"/>
                <a:cs typeface="Arial"/>
              </a:rPr>
              <a:t>Unit tests can never prove the correctness</a:t>
            </a:r>
            <a:r>
              <a:rPr sz="2600" spc="-85" dirty="0">
                <a:latin typeface="Arial"/>
                <a:cs typeface="Arial"/>
              </a:rPr>
              <a:t> </a:t>
            </a:r>
            <a:r>
              <a:rPr sz="2600" dirty="0">
                <a:latin typeface="Arial"/>
                <a:cs typeface="Arial"/>
              </a:rPr>
              <a:t>of  code.</a:t>
            </a:r>
            <a:endParaRPr sz="2600">
              <a:latin typeface="Arial"/>
              <a:cs typeface="Aria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9032426" cy="697230"/>
          </a:xfrm>
          <a:prstGeom prst="rect">
            <a:avLst/>
          </a:prstGeom>
        </p:spPr>
        <p:txBody>
          <a:bodyPr vert="horz" wrap="square" lIns="0" tIns="13335" rIns="0" bIns="0" rtlCol="0">
            <a:spAutoFit/>
          </a:bodyPr>
          <a:lstStyle/>
          <a:p>
            <a:pPr marL="12700">
              <a:lnSpc>
                <a:spcPct val="100000"/>
              </a:lnSpc>
              <a:spcBef>
                <a:spcPts val="105"/>
              </a:spcBef>
              <a:tabLst>
                <a:tab pos="3510279" algn="l"/>
              </a:tabLst>
            </a:pPr>
            <a:r>
              <a:rPr b="1" dirty="0">
                <a:latin typeface="Arial"/>
                <a:cs typeface="Arial"/>
              </a:rPr>
              <a:t>Unit</a:t>
            </a:r>
            <a:r>
              <a:rPr b="1" spc="-20" dirty="0">
                <a:latin typeface="Arial"/>
                <a:cs typeface="Arial"/>
              </a:rPr>
              <a:t> </a:t>
            </a:r>
            <a:r>
              <a:rPr b="1" spc="-335" dirty="0">
                <a:latin typeface="Arial"/>
                <a:cs typeface="Arial"/>
              </a:rPr>
              <a:t>T</a:t>
            </a:r>
            <a:r>
              <a:rPr b="1" dirty="0">
                <a:latin typeface="Arial"/>
                <a:cs typeface="Arial"/>
              </a:rPr>
              <a:t>esting	</a:t>
            </a:r>
            <a:r>
              <a:rPr b="1" spc="-335" dirty="0">
                <a:latin typeface="Arial"/>
                <a:cs typeface="Arial"/>
              </a:rPr>
              <a:t>T</a:t>
            </a:r>
            <a:r>
              <a:rPr b="1" dirty="0">
                <a:latin typeface="Arial"/>
                <a:cs typeface="Arial"/>
              </a:rPr>
              <a:t>echn</a:t>
            </a:r>
            <a:r>
              <a:rPr b="1" spc="-15" dirty="0">
                <a:latin typeface="Arial"/>
                <a:cs typeface="Arial"/>
              </a:rPr>
              <a:t>i</a:t>
            </a:r>
            <a:r>
              <a:rPr b="1" dirty="0">
                <a:latin typeface="Arial"/>
                <a:cs typeface="Arial"/>
              </a:rPr>
              <a:t>ques:</a:t>
            </a:r>
          </a:p>
        </p:txBody>
      </p:sp>
      <p:sp>
        <p:nvSpPr>
          <p:cNvPr id="3" name="object 3"/>
          <p:cNvSpPr txBox="1"/>
          <p:nvPr/>
        </p:nvSpPr>
        <p:spPr>
          <a:xfrm>
            <a:off x="612828" y="1622806"/>
            <a:ext cx="11053741" cy="3445174"/>
          </a:xfrm>
          <a:prstGeom prst="rect">
            <a:avLst/>
          </a:prstGeom>
        </p:spPr>
        <p:txBody>
          <a:bodyPr vert="horz" wrap="square" lIns="0" tIns="13335" rIns="0" bIns="0" rtlCol="0">
            <a:spAutoFit/>
          </a:bodyPr>
          <a:lstStyle/>
          <a:p>
            <a:pPr marL="433070" indent="-421005">
              <a:lnSpc>
                <a:spcPct val="100000"/>
              </a:lnSpc>
              <a:spcBef>
                <a:spcPts val="105"/>
              </a:spcBef>
              <a:buClr>
                <a:srgbClr val="DD8046"/>
              </a:buClr>
              <a:buSzPct val="60344"/>
              <a:buFont typeface="Wingdings"/>
              <a:buChar char=""/>
              <a:tabLst>
                <a:tab pos="433070" algn="l"/>
                <a:tab pos="433705" algn="l"/>
              </a:tabLst>
            </a:pPr>
            <a:r>
              <a:rPr sz="2900" dirty="0">
                <a:latin typeface="Arial"/>
                <a:cs typeface="Arial"/>
              </a:rPr>
              <a:t>Structural, Functional &amp; </a:t>
            </a:r>
            <a:r>
              <a:rPr sz="2900" spc="-5" dirty="0">
                <a:latin typeface="Arial"/>
                <a:cs typeface="Arial"/>
              </a:rPr>
              <a:t>Error </a:t>
            </a:r>
            <a:r>
              <a:rPr sz="2900" dirty="0">
                <a:latin typeface="Arial"/>
                <a:cs typeface="Arial"/>
              </a:rPr>
              <a:t>based</a:t>
            </a:r>
            <a:r>
              <a:rPr sz="2900" spc="-204" dirty="0">
                <a:latin typeface="Arial"/>
                <a:cs typeface="Arial"/>
              </a:rPr>
              <a:t> </a:t>
            </a:r>
            <a:r>
              <a:rPr sz="2900" spc="-30" dirty="0">
                <a:latin typeface="Arial"/>
                <a:cs typeface="Arial"/>
              </a:rPr>
              <a:t>Techniques</a:t>
            </a:r>
            <a:endParaRPr sz="2900">
              <a:latin typeface="Arial"/>
              <a:cs typeface="Arial"/>
            </a:endParaRPr>
          </a:p>
          <a:p>
            <a:pPr>
              <a:lnSpc>
                <a:spcPct val="100000"/>
              </a:lnSpc>
              <a:spcBef>
                <a:spcPts val="30"/>
              </a:spcBef>
            </a:pPr>
            <a:endParaRPr sz="3000">
              <a:latin typeface="Times New Roman"/>
              <a:cs typeface="Times New Roman"/>
            </a:endParaRPr>
          </a:p>
          <a:p>
            <a:pPr marL="332105">
              <a:lnSpc>
                <a:spcPct val="100000"/>
              </a:lnSpc>
            </a:pPr>
            <a:r>
              <a:rPr sz="2900" b="1" dirty="0">
                <a:latin typeface="Arial"/>
                <a:cs typeface="Arial"/>
              </a:rPr>
              <a:t>Structural</a:t>
            </a:r>
            <a:r>
              <a:rPr sz="2900" b="1" spc="-65" dirty="0">
                <a:latin typeface="Arial"/>
                <a:cs typeface="Arial"/>
              </a:rPr>
              <a:t> </a:t>
            </a:r>
            <a:r>
              <a:rPr sz="2900" b="1" spc="-20" dirty="0">
                <a:latin typeface="Arial"/>
                <a:cs typeface="Arial"/>
              </a:rPr>
              <a:t>Techniques:</a:t>
            </a:r>
            <a:endParaRPr sz="2900">
              <a:latin typeface="Arial"/>
              <a:cs typeface="Arial"/>
            </a:endParaRPr>
          </a:p>
          <a:p>
            <a:pPr marL="652780" marR="5080" indent="-274955">
              <a:lnSpc>
                <a:spcPct val="100000"/>
              </a:lnSpc>
              <a:spcBef>
                <a:spcPts val="615"/>
              </a:spcBef>
              <a:tabLst>
                <a:tab pos="742315" algn="l"/>
              </a:tabLst>
            </a:pPr>
            <a:r>
              <a:rPr sz="1800" spc="20" dirty="0">
                <a:solidFill>
                  <a:srgbClr val="93B6D2"/>
                </a:solidFill>
                <a:latin typeface="Wingdings 2"/>
                <a:cs typeface="Wingdings 2"/>
              </a:rPr>
              <a:t></a:t>
            </a:r>
            <a:r>
              <a:rPr sz="1800" spc="20" dirty="0">
                <a:solidFill>
                  <a:srgbClr val="93B6D2"/>
                </a:solidFill>
                <a:latin typeface="Times New Roman"/>
                <a:cs typeface="Times New Roman"/>
              </a:rPr>
              <a:t>		</a:t>
            </a:r>
            <a:r>
              <a:rPr sz="2600" dirty="0">
                <a:latin typeface="Arial"/>
                <a:cs typeface="Arial"/>
              </a:rPr>
              <a:t>It is a White box testing technique that uses an  internal perspective of the system to design test  cases based on internal structure. It requires  programming skills to identify all paths through </a:t>
            </a:r>
            <a:r>
              <a:rPr sz="2600" spc="-5" dirty="0">
                <a:latin typeface="Arial"/>
                <a:cs typeface="Arial"/>
              </a:rPr>
              <a:t>the  </a:t>
            </a:r>
            <a:r>
              <a:rPr sz="2600" dirty="0">
                <a:latin typeface="Arial"/>
                <a:cs typeface="Arial"/>
              </a:rPr>
              <a:t>software. The tester chooses test case inputs to  exercise paths through the code and determines</a:t>
            </a:r>
            <a:r>
              <a:rPr sz="2600" spc="-55" dirty="0">
                <a:latin typeface="Arial"/>
                <a:cs typeface="Arial"/>
              </a:rPr>
              <a:t> </a:t>
            </a:r>
            <a:r>
              <a:rPr sz="2600" dirty="0">
                <a:latin typeface="Arial"/>
                <a:cs typeface="Arial"/>
              </a:rPr>
              <a:t>the  appropriate</a:t>
            </a:r>
            <a:r>
              <a:rPr sz="2600" spc="-35" dirty="0">
                <a:latin typeface="Arial"/>
                <a:cs typeface="Arial"/>
              </a:rPr>
              <a:t> </a:t>
            </a:r>
            <a:r>
              <a:rPr sz="2600" dirty="0">
                <a:latin typeface="Arial"/>
                <a:cs typeface="Arial"/>
              </a:rPr>
              <a:t>outputs.</a:t>
            </a:r>
            <a:endParaRPr sz="2600">
              <a:latin typeface="Arial"/>
              <a:cs typeface="Aria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10596660" cy="697230"/>
          </a:xfrm>
          <a:prstGeom prst="rect">
            <a:avLst/>
          </a:prstGeom>
        </p:spPr>
        <p:txBody>
          <a:bodyPr vert="horz" wrap="square" lIns="0" tIns="13335" rIns="0" bIns="0" rtlCol="0">
            <a:spAutoFit/>
          </a:bodyPr>
          <a:lstStyle/>
          <a:p>
            <a:pPr marL="12700">
              <a:lnSpc>
                <a:spcPct val="100000"/>
              </a:lnSpc>
              <a:spcBef>
                <a:spcPts val="105"/>
              </a:spcBef>
            </a:pPr>
            <a:r>
              <a:rPr dirty="0"/>
              <a:t>Major Structural techniques</a:t>
            </a:r>
            <a:r>
              <a:rPr spc="-65" dirty="0"/>
              <a:t> </a:t>
            </a:r>
            <a:r>
              <a:rPr spc="-5" dirty="0"/>
              <a:t>are:</a:t>
            </a:r>
          </a:p>
        </p:txBody>
      </p:sp>
      <p:sp>
        <p:nvSpPr>
          <p:cNvPr id="3" name="object 3"/>
          <p:cNvSpPr txBox="1"/>
          <p:nvPr/>
        </p:nvSpPr>
        <p:spPr>
          <a:xfrm>
            <a:off x="511253" y="1542034"/>
            <a:ext cx="11091831" cy="4115101"/>
          </a:xfrm>
          <a:prstGeom prst="rect">
            <a:avLst/>
          </a:prstGeom>
        </p:spPr>
        <p:txBody>
          <a:bodyPr vert="horz" wrap="square" lIns="0" tIns="94615" rIns="0" bIns="0" rtlCol="0">
            <a:spAutoFit/>
          </a:bodyPr>
          <a:lstStyle/>
          <a:p>
            <a:pPr marL="332740" marR="475615" indent="-320040">
              <a:lnSpc>
                <a:spcPct val="80000"/>
              </a:lnSpc>
              <a:spcBef>
                <a:spcPts val="745"/>
              </a:spcBef>
              <a:buClr>
                <a:srgbClr val="DD8046"/>
              </a:buClr>
              <a:buSzPct val="59259"/>
              <a:buFont typeface="Wingdings"/>
              <a:buChar char=""/>
              <a:tabLst>
                <a:tab pos="332105" algn="l"/>
                <a:tab pos="332740" algn="l"/>
              </a:tabLst>
            </a:pPr>
            <a:r>
              <a:rPr sz="2700" b="1" spc="-5" dirty="0">
                <a:latin typeface="Arial"/>
                <a:cs typeface="Arial"/>
              </a:rPr>
              <a:t>Statement </a:t>
            </a:r>
            <a:r>
              <a:rPr sz="2700" b="1" spc="-30" dirty="0">
                <a:latin typeface="Arial"/>
                <a:cs typeface="Arial"/>
              </a:rPr>
              <a:t>Testing: </a:t>
            </a:r>
            <a:r>
              <a:rPr sz="2700" dirty="0">
                <a:latin typeface="Arial"/>
                <a:cs typeface="Arial"/>
              </a:rPr>
              <a:t>A test strategy </a:t>
            </a:r>
            <a:r>
              <a:rPr sz="2700" spc="-5" dirty="0">
                <a:latin typeface="Arial"/>
                <a:cs typeface="Arial"/>
              </a:rPr>
              <a:t>in which</a:t>
            </a:r>
            <a:r>
              <a:rPr sz="2700" spc="-285" dirty="0">
                <a:latin typeface="Arial"/>
                <a:cs typeface="Arial"/>
              </a:rPr>
              <a:t> </a:t>
            </a:r>
            <a:r>
              <a:rPr sz="2700" spc="-5" dirty="0">
                <a:latin typeface="Arial"/>
                <a:cs typeface="Arial"/>
              </a:rPr>
              <a:t>each  </a:t>
            </a:r>
            <a:r>
              <a:rPr sz="2700" dirty="0">
                <a:latin typeface="Arial"/>
                <a:cs typeface="Arial"/>
              </a:rPr>
              <a:t>statement </a:t>
            </a:r>
            <a:r>
              <a:rPr sz="2700" spc="-5" dirty="0">
                <a:latin typeface="Arial"/>
                <a:cs typeface="Arial"/>
              </a:rPr>
              <a:t>of a program is </a:t>
            </a:r>
            <a:r>
              <a:rPr sz="2700" dirty="0">
                <a:latin typeface="Arial"/>
                <a:cs typeface="Arial"/>
              </a:rPr>
              <a:t>executed at </a:t>
            </a:r>
            <a:r>
              <a:rPr sz="2700" spc="-5" dirty="0">
                <a:latin typeface="Arial"/>
                <a:cs typeface="Arial"/>
              </a:rPr>
              <a:t>least</a:t>
            </a:r>
            <a:r>
              <a:rPr sz="2700" spc="-35" dirty="0">
                <a:latin typeface="Arial"/>
                <a:cs typeface="Arial"/>
              </a:rPr>
              <a:t> </a:t>
            </a:r>
            <a:r>
              <a:rPr sz="2700" spc="-5" dirty="0">
                <a:latin typeface="Arial"/>
                <a:cs typeface="Arial"/>
              </a:rPr>
              <a:t>once.</a:t>
            </a:r>
            <a:endParaRPr sz="2700">
              <a:latin typeface="Arial"/>
              <a:cs typeface="Arial"/>
            </a:endParaRPr>
          </a:p>
          <a:p>
            <a:pPr marL="332740" marR="5080" indent="-320040">
              <a:lnSpc>
                <a:spcPts val="2590"/>
              </a:lnSpc>
              <a:spcBef>
                <a:spcPts val="680"/>
              </a:spcBef>
              <a:buClr>
                <a:srgbClr val="DD8046"/>
              </a:buClr>
              <a:buSzPct val="59259"/>
              <a:buFont typeface="Wingdings"/>
              <a:buChar char=""/>
              <a:tabLst>
                <a:tab pos="332105" algn="l"/>
                <a:tab pos="332740" algn="l"/>
              </a:tabLst>
            </a:pPr>
            <a:r>
              <a:rPr sz="2700" b="1" spc="-5" dirty="0">
                <a:latin typeface="Arial"/>
                <a:cs typeface="Arial"/>
              </a:rPr>
              <a:t>Branch </a:t>
            </a:r>
            <a:r>
              <a:rPr sz="2700" b="1" spc="-30" dirty="0">
                <a:latin typeface="Arial"/>
                <a:cs typeface="Arial"/>
              </a:rPr>
              <a:t>Testing: </a:t>
            </a:r>
            <a:r>
              <a:rPr sz="2700" spc="-45" dirty="0">
                <a:latin typeface="Arial"/>
                <a:cs typeface="Arial"/>
              </a:rPr>
              <a:t>Testing </a:t>
            </a:r>
            <a:r>
              <a:rPr sz="2700" spc="-5" dirty="0">
                <a:latin typeface="Arial"/>
                <a:cs typeface="Arial"/>
              </a:rPr>
              <a:t>in which all branches in </a:t>
            </a:r>
            <a:r>
              <a:rPr sz="2700" dirty="0">
                <a:latin typeface="Arial"/>
                <a:cs typeface="Arial"/>
              </a:rPr>
              <a:t>the  </a:t>
            </a:r>
            <a:r>
              <a:rPr sz="2700" spc="-5" dirty="0">
                <a:latin typeface="Arial"/>
                <a:cs typeface="Arial"/>
              </a:rPr>
              <a:t>program </a:t>
            </a:r>
            <a:r>
              <a:rPr sz="2700" dirty="0">
                <a:latin typeface="Arial"/>
                <a:cs typeface="Arial"/>
              </a:rPr>
              <a:t>source </a:t>
            </a:r>
            <a:r>
              <a:rPr sz="2700" spc="-5" dirty="0">
                <a:latin typeface="Arial"/>
                <a:cs typeface="Arial"/>
              </a:rPr>
              <a:t>code are </a:t>
            </a:r>
            <a:r>
              <a:rPr sz="2700" dirty="0">
                <a:latin typeface="Arial"/>
                <a:cs typeface="Arial"/>
              </a:rPr>
              <a:t>tested at </a:t>
            </a:r>
            <a:r>
              <a:rPr sz="2700" spc="-5" dirty="0">
                <a:latin typeface="Arial"/>
                <a:cs typeface="Arial"/>
              </a:rPr>
              <a:t>least</a:t>
            </a:r>
            <a:r>
              <a:rPr sz="2700" spc="-25" dirty="0">
                <a:latin typeface="Arial"/>
                <a:cs typeface="Arial"/>
              </a:rPr>
              <a:t> </a:t>
            </a:r>
            <a:r>
              <a:rPr sz="2700" spc="-5" dirty="0">
                <a:latin typeface="Arial"/>
                <a:cs typeface="Arial"/>
              </a:rPr>
              <a:t>once.</a:t>
            </a:r>
            <a:endParaRPr sz="2700">
              <a:latin typeface="Arial"/>
              <a:cs typeface="Arial"/>
            </a:endParaRPr>
          </a:p>
          <a:p>
            <a:pPr marL="332740" marR="988694" indent="-320040">
              <a:lnSpc>
                <a:spcPts val="2590"/>
              </a:lnSpc>
              <a:spcBef>
                <a:spcPts val="700"/>
              </a:spcBef>
              <a:buClr>
                <a:srgbClr val="DD8046"/>
              </a:buClr>
              <a:buSzPct val="59259"/>
              <a:buFont typeface="Wingdings"/>
              <a:buChar char=""/>
              <a:tabLst>
                <a:tab pos="332105" algn="l"/>
                <a:tab pos="332740" algn="l"/>
              </a:tabLst>
            </a:pPr>
            <a:r>
              <a:rPr sz="2700" b="1" dirty="0">
                <a:latin typeface="Arial"/>
                <a:cs typeface="Arial"/>
              </a:rPr>
              <a:t>Path </a:t>
            </a:r>
            <a:r>
              <a:rPr sz="2700" b="1" spc="-30" dirty="0">
                <a:latin typeface="Arial"/>
                <a:cs typeface="Arial"/>
              </a:rPr>
              <a:t>Testing: </a:t>
            </a:r>
            <a:r>
              <a:rPr sz="2700" spc="-45" dirty="0">
                <a:latin typeface="Arial"/>
                <a:cs typeface="Arial"/>
              </a:rPr>
              <a:t>Testing </a:t>
            </a:r>
            <a:r>
              <a:rPr sz="2700" spc="-5" dirty="0">
                <a:latin typeface="Arial"/>
                <a:cs typeface="Arial"/>
              </a:rPr>
              <a:t>in which all paths in </a:t>
            </a:r>
            <a:r>
              <a:rPr sz="2700" dirty="0">
                <a:latin typeface="Arial"/>
                <a:cs typeface="Arial"/>
              </a:rPr>
              <a:t>the  </a:t>
            </a:r>
            <a:r>
              <a:rPr sz="2700" spc="-5" dirty="0">
                <a:latin typeface="Arial"/>
                <a:cs typeface="Arial"/>
              </a:rPr>
              <a:t>program </a:t>
            </a:r>
            <a:r>
              <a:rPr sz="2700" dirty="0">
                <a:latin typeface="Arial"/>
                <a:cs typeface="Arial"/>
              </a:rPr>
              <a:t>source </a:t>
            </a:r>
            <a:r>
              <a:rPr sz="2700" spc="-5" dirty="0">
                <a:latin typeface="Arial"/>
                <a:cs typeface="Arial"/>
              </a:rPr>
              <a:t>code are </a:t>
            </a:r>
            <a:r>
              <a:rPr sz="2700" dirty="0">
                <a:latin typeface="Arial"/>
                <a:cs typeface="Arial"/>
              </a:rPr>
              <a:t>tested at </a:t>
            </a:r>
            <a:r>
              <a:rPr sz="2700" spc="-5" dirty="0">
                <a:latin typeface="Arial"/>
                <a:cs typeface="Arial"/>
              </a:rPr>
              <a:t>least</a:t>
            </a:r>
            <a:r>
              <a:rPr sz="2700" spc="-15" dirty="0">
                <a:latin typeface="Arial"/>
                <a:cs typeface="Arial"/>
              </a:rPr>
              <a:t> </a:t>
            </a:r>
            <a:r>
              <a:rPr sz="2700" spc="-5" dirty="0">
                <a:latin typeface="Arial"/>
                <a:cs typeface="Arial"/>
              </a:rPr>
              <a:t>once.</a:t>
            </a:r>
            <a:endParaRPr sz="2700">
              <a:latin typeface="Arial"/>
              <a:cs typeface="Arial"/>
            </a:endParaRPr>
          </a:p>
          <a:p>
            <a:pPr marL="332740" marR="93980" indent="-320040">
              <a:lnSpc>
                <a:spcPct val="80000"/>
              </a:lnSpc>
              <a:spcBef>
                <a:spcPts val="735"/>
              </a:spcBef>
              <a:buClr>
                <a:srgbClr val="DD8046"/>
              </a:buClr>
              <a:buSzPct val="59259"/>
              <a:buFont typeface="Wingdings"/>
              <a:buChar char=""/>
              <a:tabLst>
                <a:tab pos="332105" algn="l"/>
                <a:tab pos="332740" algn="l"/>
              </a:tabLst>
            </a:pPr>
            <a:r>
              <a:rPr sz="2700" b="1" spc="-5" dirty="0">
                <a:latin typeface="Arial"/>
                <a:cs typeface="Arial"/>
              </a:rPr>
              <a:t>Condition </a:t>
            </a:r>
            <a:r>
              <a:rPr sz="2700" b="1" spc="-30" dirty="0">
                <a:latin typeface="Arial"/>
                <a:cs typeface="Arial"/>
              </a:rPr>
              <a:t>Testing: </a:t>
            </a:r>
            <a:r>
              <a:rPr sz="2700" spc="-5" dirty="0">
                <a:latin typeface="Arial"/>
                <a:cs typeface="Arial"/>
              </a:rPr>
              <a:t>Condition </a:t>
            </a:r>
            <a:r>
              <a:rPr sz="2700" dirty="0">
                <a:latin typeface="Arial"/>
                <a:cs typeface="Arial"/>
              </a:rPr>
              <a:t>testing </a:t>
            </a:r>
            <a:r>
              <a:rPr sz="2700" spc="-5" dirty="0">
                <a:latin typeface="Arial"/>
                <a:cs typeface="Arial"/>
              </a:rPr>
              <a:t>allows </a:t>
            </a:r>
            <a:r>
              <a:rPr sz="2700" dirty="0">
                <a:latin typeface="Arial"/>
                <a:cs typeface="Arial"/>
              </a:rPr>
              <a:t>the  </a:t>
            </a:r>
            <a:r>
              <a:rPr sz="2700" spc="-5" dirty="0">
                <a:latin typeface="Arial"/>
                <a:cs typeface="Arial"/>
              </a:rPr>
              <a:t>programmer </a:t>
            </a:r>
            <a:r>
              <a:rPr sz="2700" dirty="0">
                <a:latin typeface="Arial"/>
                <a:cs typeface="Arial"/>
              </a:rPr>
              <a:t>to </a:t>
            </a:r>
            <a:r>
              <a:rPr sz="2700" spc="-5" dirty="0">
                <a:latin typeface="Arial"/>
                <a:cs typeface="Arial"/>
              </a:rPr>
              <a:t>determine </a:t>
            </a:r>
            <a:r>
              <a:rPr sz="2700" dirty="0">
                <a:latin typeface="Arial"/>
                <a:cs typeface="Arial"/>
              </a:rPr>
              <a:t>the </a:t>
            </a:r>
            <a:r>
              <a:rPr sz="2700" spc="-5" dirty="0">
                <a:latin typeface="Arial"/>
                <a:cs typeface="Arial"/>
              </a:rPr>
              <a:t>path through a  program by </a:t>
            </a:r>
            <a:r>
              <a:rPr sz="2700" dirty="0">
                <a:latin typeface="Arial"/>
                <a:cs typeface="Arial"/>
              </a:rPr>
              <a:t>selectively executing </a:t>
            </a:r>
            <a:r>
              <a:rPr sz="2700" spc="-5" dirty="0">
                <a:latin typeface="Arial"/>
                <a:cs typeface="Arial"/>
              </a:rPr>
              <a:t>code based on</a:t>
            </a:r>
            <a:r>
              <a:rPr sz="2700" spc="-45" dirty="0">
                <a:latin typeface="Arial"/>
                <a:cs typeface="Arial"/>
              </a:rPr>
              <a:t> </a:t>
            </a:r>
            <a:r>
              <a:rPr sz="2700" dirty="0">
                <a:latin typeface="Arial"/>
                <a:cs typeface="Arial"/>
              </a:rPr>
              <a:t>the  </a:t>
            </a:r>
            <a:r>
              <a:rPr sz="2700" spc="-5" dirty="0">
                <a:latin typeface="Arial"/>
                <a:cs typeface="Arial"/>
              </a:rPr>
              <a:t>comparison </a:t>
            </a:r>
            <a:r>
              <a:rPr sz="2700" dirty="0">
                <a:latin typeface="Arial"/>
                <a:cs typeface="Arial"/>
              </a:rPr>
              <a:t>of </a:t>
            </a:r>
            <a:r>
              <a:rPr sz="2700" spc="-5" dirty="0">
                <a:latin typeface="Arial"/>
                <a:cs typeface="Arial"/>
              </a:rPr>
              <a:t>a</a:t>
            </a:r>
            <a:r>
              <a:rPr sz="2700" spc="-20" dirty="0">
                <a:latin typeface="Arial"/>
                <a:cs typeface="Arial"/>
              </a:rPr>
              <a:t> </a:t>
            </a:r>
            <a:r>
              <a:rPr sz="2700" spc="-5" dirty="0">
                <a:latin typeface="Arial"/>
                <a:cs typeface="Arial"/>
              </a:rPr>
              <a:t>value</a:t>
            </a:r>
            <a:endParaRPr sz="2700">
              <a:latin typeface="Arial"/>
              <a:cs typeface="Arial"/>
            </a:endParaRPr>
          </a:p>
          <a:p>
            <a:pPr marL="332740" marR="388620" indent="-320040">
              <a:lnSpc>
                <a:spcPct val="80000"/>
              </a:lnSpc>
              <a:spcBef>
                <a:spcPts val="700"/>
              </a:spcBef>
              <a:buClr>
                <a:srgbClr val="DD8046"/>
              </a:buClr>
              <a:buSzPct val="59259"/>
              <a:buFont typeface="Wingdings"/>
              <a:buChar char=""/>
              <a:tabLst>
                <a:tab pos="332105" algn="l"/>
                <a:tab pos="332740" algn="l"/>
              </a:tabLst>
            </a:pPr>
            <a:r>
              <a:rPr sz="2700" b="1" spc="-5" dirty="0">
                <a:latin typeface="Arial"/>
                <a:cs typeface="Arial"/>
              </a:rPr>
              <a:t>Expression </a:t>
            </a:r>
            <a:r>
              <a:rPr sz="2700" b="1" spc="-30" dirty="0">
                <a:latin typeface="Arial"/>
                <a:cs typeface="Arial"/>
              </a:rPr>
              <a:t>Testing: </a:t>
            </a:r>
            <a:r>
              <a:rPr sz="2700" spc="-45" dirty="0">
                <a:latin typeface="Arial"/>
                <a:cs typeface="Arial"/>
              </a:rPr>
              <a:t>Testing </a:t>
            </a:r>
            <a:r>
              <a:rPr sz="2700" dirty="0">
                <a:latin typeface="Arial"/>
                <a:cs typeface="Arial"/>
              </a:rPr>
              <a:t>in </a:t>
            </a:r>
            <a:r>
              <a:rPr sz="2700" spc="-5" dirty="0">
                <a:latin typeface="Arial"/>
                <a:cs typeface="Arial"/>
              </a:rPr>
              <a:t>which </a:t>
            </a:r>
            <a:r>
              <a:rPr sz="2700" dirty="0">
                <a:latin typeface="Arial"/>
                <a:cs typeface="Arial"/>
              </a:rPr>
              <a:t>the  application </a:t>
            </a:r>
            <a:r>
              <a:rPr sz="2700" spc="-5" dirty="0">
                <a:latin typeface="Arial"/>
                <a:cs typeface="Arial"/>
              </a:rPr>
              <a:t>is </a:t>
            </a:r>
            <a:r>
              <a:rPr sz="2700" dirty="0">
                <a:latin typeface="Arial"/>
                <a:cs typeface="Arial"/>
              </a:rPr>
              <a:t>tested for </a:t>
            </a:r>
            <a:r>
              <a:rPr sz="2700" spc="-10" dirty="0">
                <a:latin typeface="Arial"/>
                <a:cs typeface="Arial"/>
              </a:rPr>
              <a:t>different </a:t>
            </a:r>
            <a:r>
              <a:rPr sz="2700" spc="-5" dirty="0">
                <a:latin typeface="Arial"/>
                <a:cs typeface="Arial"/>
              </a:rPr>
              <a:t>values </a:t>
            </a:r>
            <a:r>
              <a:rPr sz="2700" dirty="0">
                <a:latin typeface="Arial"/>
                <a:cs typeface="Arial"/>
              </a:rPr>
              <a:t>of</a:t>
            </a:r>
            <a:r>
              <a:rPr sz="2700" spc="-50" dirty="0">
                <a:latin typeface="Arial"/>
                <a:cs typeface="Arial"/>
              </a:rPr>
              <a:t> </a:t>
            </a:r>
            <a:r>
              <a:rPr sz="2700" spc="-5" dirty="0">
                <a:latin typeface="Arial"/>
                <a:cs typeface="Arial"/>
              </a:rPr>
              <a:t>Regular  </a:t>
            </a:r>
            <a:r>
              <a:rPr sz="2700" dirty="0">
                <a:latin typeface="Arial"/>
                <a:cs typeface="Arial"/>
              </a:rPr>
              <a:t>Expression.</a:t>
            </a:r>
            <a:endParaRPr sz="2700">
              <a:latin typeface="Arial"/>
              <a:cs typeface="Aria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9032426" cy="697230"/>
          </a:xfrm>
          <a:prstGeom prst="rect">
            <a:avLst/>
          </a:prstGeom>
        </p:spPr>
        <p:txBody>
          <a:bodyPr vert="horz" wrap="square" lIns="0" tIns="13335" rIns="0" bIns="0" rtlCol="0">
            <a:spAutoFit/>
          </a:bodyPr>
          <a:lstStyle/>
          <a:p>
            <a:pPr marL="12700">
              <a:lnSpc>
                <a:spcPct val="100000"/>
              </a:lnSpc>
              <a:spcBef>
                <a:spcPts val="105"/>
              </a:spcBef>
              <a:tabLst>
                <a:tab pos="3510279" algn="l"/>
              </a:tabLst>
            </a:pPr>
            <a:r>
              <a:rPr b="1" dirty="0">
                <a:latin typeface="Arial"/>
                <a:cs typeface="Arial"/>
              </a:rPr>
              <a:t>Unit</a:t>
            </a:r>
            <a:r>
              <a:rPr b="1" spc="-20" dirty="0">
                <a:latin typeface="Arial"/>
                <a:cs typeface="Arial"/>
              </a:rPr>
              <a:t> </a:t>
            </a:r>
            <a:r>
              <a:rPr b="1" spc="-335" dirty="0">
                <a:latin typeface="Arial"/>
                <a:cs typeface="Arial"/>
              </a:rPr>
              <a:t>T</a:t>
            </a:r>
            <a:r>
              <a:rPr b="1" dirty="0">
                <a:latin typeface="Arial"/>
                <a:cs typeface="Arial"/>
              </a:rPr>
              <a:t>esting	</a:t>
            </a:r>
            <a:r>
              <a:rPr b="1" spc="-335" dirty="0">
                <a:latin typeface="Arial"/>
                <a:cs typeface="Arial"/>
              </a:rPr>
              <a:t>T</a:t>
            </a:r>
            <a:r>
              <a:rPr b="1" dirty="0">
                <a:latin typeface="Arial"/>
                <a:cs typeface="Arial"/>
              </a:rPr>
              <a:t>echn</a:t>
            </a:r>
            <a:r>
              <a:rPr b="1" spc="-15" dirty="0">
                <a:latin typeface="Arial"/>
                <a:cs typeface="Arial"/>
              </a:rPr>
              <a:t>i</a:t>
            </a:r>
            <a:r>
              <a:rPr b="1" dirty="0">
                <a:latin typeface="Arial"/>
                <a:cs typeface="Arial"/>
              </a:rPr>
              <a:t>ques:</a:t>
            </a:r>
          </a:p>
        </p:txBody>
      </p:sp>
      <p:sp>
        <p:nvSpPr>
          <p:cNvPr id="3" name="object 3"/>
          <p:cNvSpPr txBox="1"/>
          <p:nvPr/>
        </p:nvSpPr>
        <p:spPr>
          <a:xfrm>
            <a:off x="511253" y="2170000"/>
            <a:ext cx="10666067" cy="1853713"/>
          </a:xfrm>
          <a:prstGeom prst="rect">
            <a:avLst/>
          </a:prstGeom>
        </p:spPr>
        <p:txBody>
          <a:bodyPr vert="horz" wrap="square" lIns="0" tIns="100965" rIns="0" bIns="0" rtlCol="0">
            <a:spAutoFit/>
          </a:bodyPr>
          <a:lstStyle/>
          <a:p>
            <a:pPr marL="12700">
              <a:lnSpc>
                <a:spcPct val="100000"/>
              </a:lnSpc>
              <a:spcBef>
                <a:spcPts val="795"/>
              </a:spcBef>
            </a:pPr>
            <a:r>
              <a:rPr sz="3600" b="1" spc="-5" dirty="0">
                <a:latin typeface="Arial"/>
                <a:cs typeface="Arial"/>
              </a:rPr>
              <a:t>Functional </a:t>
            </a:r>
            <a:r>
              <a:rPr sz="3600" b="1" dirty="0">
                <a:latin typeface="Arial"/>
                <a:cs typeface="Arial"/>
              </a:rPr>
              <a:t>testing </a:t>
            </a:r>
            <a:r>
              <a:rPr sz="3600" b="1" spc="-5" dirty="0">
                <a:latin typeface="Arial"/>
                <a:cs typeface="Arial"/>
              </a:rPr>
              <a:t>techniques:</a:t>
            </a:r>
            <a:endParaRPr sz="3600">
              <a:latin typeface="Arial"/>
              <a:cs typeface="Arial"/>
            </a:endParaRPr>
          </a:p>
          <a:p>
            <a:pPr marL="332740" marR="5080" indent="-320040">
              <a:lnSpc>
                <a:spcPct val="100000"/>
              </a:lnSpc>
              <a:spcBef>
                <a:spcPts val="700"/>
              </a:spcBef>
            </a:pPr>
            <a:r>
              <a:rPr sz="3600" spc="-5" dirty="0">
                <a:latin typeface="Arial"/>
                <a:cs typeface="Arial"/>
              </a:rPr>
              <a:t>These are Black box </a:t>
            </a:r>
            <a:r>
              <a:rPr sz="3600" dirty="0">
                <a:latin typeface="Arial"/>
                <a:cs typeface="Arial"/>
              </a:rPr>
              <a:t>testing</a:t>
            </a:r>
            <a:r>
              <a:rPr sz="3600" spc="-50" dirty="0">
                <a:latin typeface="Arial"/>
                <a:cs typeface="Arial"/>
              </a:rPr>
              <a:t> </a:t>
            </a:r>
            <a:r>
              <a:rPr sz="3600" dirty="0">
                <a:latin typeface="Arial"/>
                <a:cs typeface="Arial"/>
              </a:rPr>
              <a:t>techniques  which </a:t>
            </a:r>
            <a:r>
              <a:rPr sz="3600" spc="-5" dirty="0">
                <a:latin typeface="Arial"/>
                <a:cs typeface="Arial"/>
              </a:rPr>
              <a:t>tests </a:t>
            </a:r>
            <a:r>
              <a:rPr sz="3600" dirty="0">
                <a:latin typeface="Arial"/>
                <a:cs typeface="Arial"/>
              </a:rPr>
              <a:t>the functionality of the  application.</a:t>
            </a:r>
            <a:endParaRPr sz="3600">
              <a:latin typeface="Arial"/>
              <a:cs typeface="Aria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441" y="274638"/>
            <a:ext cx="10969943" cy="690829"/>
          </a:xfrm>
          <a:prstGeom prst="rect">
            <a:avLst/>
          </a:prstGeom>
        </p:spPr>
        <p:txBody>
          <a:bodyPr vert="horz" wrap="square" lIns="0" tIns="74548" rIns="0" bIns="0" rtlCol="0">
            <a:spAutoFit/>
          </a:bodyPr>
          <a:lstStyle/>
          <a:p>
            <a:pPr marL="12700" marR="5080">
              <a:lnSpc>
                <a:spcPct val="100000"/>
              </a:lnSpc>
              <a:spcBef>
                <a:spcPts val="95"/>
              </a:spcBef>
            </a:pPr>
            <a:r>
              <a:rPr sz="4000" spc="-5" dirty="0"/>
              <a:t>Some of Functional testing  techniques</a:t>
            </a:r>
            <a:endParaRPr sz="4000"/>
          </a:p>
        </p:txBody>
      </p:sp>
      <p:sp>
        <p:nvSpPr>
          <p:cNvPr id="3" name="object 3"/>
          <p:cNvSpPr txBox="1"/>
          <p:nvPr/>
        </p:nvSpPr>
        <p:spPr>
          <a:xfrm>
            <a:off x="921609" y="1587755"/>
            <a:ext cx="10592428" cy="4141518"/>
          </a:xfrm>
          <a:prstGeom prst="rect">
            <a:avLst/>
          </a:prstGeom>
        </p:spPr>
        <p:txBody>
          <a:bodyPr vert="horz" wrap="square" lIns="0" tIns="50165" rIns="0" bIns="0" rtlCol="0">
            <a:spAutoFit/>
          </a:bodyPr>
          <a:lstStyle/>
          <a:p>
            <a:pPr marL="332740" marR="128270" indent="-320040">
              <a:lnSpc>
                <a:spcPct val="90000"/>
              </a:lnSpc>
              <a:spcBef>
                <a:spcPts val="395"/>
              </a:spcBef>
              <a:buClr>
                <a:srgbClr val="DD8046"/>
              </a:buClr>
              <a:buSzPct val="60000"/>
              <a:buFont typeface="Wingdings"/>
              <a:buChar char=""/>
              <a:tabLst>
                <a:tab pos="332105" algn="l"/>
                <a:tab pos="332740" algn="l"/>
              </a:tabLst>
            </a:pPr>
            <a:r>
              <a:rPr sz="2500" b="1" spc="-5" dirty="0">
                <a:latin typeface="Arial"/>
                <a:cs typeface="Arial"/>
              </a:rPr>
              <a:t>Input domain testing: </a:t>
            </a:r>
            <a:r>
              <a:rPr sz="2500" spc="-5" dirty="0">
                <a:latin typeface="Arial"/>
                <a:cs typeface="Arial"/>
              </a:rPr>
              <a:t>This testing technique  concentrates on size and type of every input object in  terms of boundary value analysis and Equivalence  class.</a:t>
            </a:r>
            <a:endParaRPr sz="2500">
              <a:latin typeface="Arial"/>
              <a:cs typeface="Arial"/>
            </a:endParaRPr>
          </a:p>
          <a:p>
            <a:pPr marL="332740" indent="-320040">
              <a:lnSpc>
                <a:spcPts val="2850"/>
              </a:lnSpc>
              <a:spcBef>
                <a:spcPts val="395"/>
              </a:spcBef>
              <a:buClr>
                <a:srgbClr val="DD8046"/>
              </a:buClr>
              <a:buSzPct val="60000"/>
              <a:buFont typeface="Wingdings"/>
              <a:buChar char=""/>
              <a:tabLst>
                <a:tab pos="332105" algn="l"/>
                <a:tab pos="332740" algn="l"/>
              </a:tabLst>
            </a:pPr>
            <a:r>
              <a:rPr sz="2500" b="1" spc="-5" dirty="0">
                <a:latin typeface="Arial"/>
                <a:cs typeface="Arial"/>
              </a:rPr>
              <a:t>Boundary </a:t>
            </a:r>
            <a:r>
              <a:rPr sz="2500" b="1" spc="-25" dirty="0">
                <a:latin typeface="Arial"/>
                <a:cs typeface="Arial"/>
              </a:rPr>
              <a:t>Value: </a:t>
            </a:r>
            <a:r>
              <a:rPr sz="2500" spc="-5" dirty="0">
                <a:latin typeface="Arial"/>
                <a:cs typeface="Arial"/>
              </a:rPr>
              <a:t>Boundary value analysis</a:t>
            </a:r>
            <a:r>
              <a:rPr sz="2500" spc="10" dirty="0">
                <a:latin typeface="Arial"/>
                <a:cs typeface="Arial"/>
              </a:rPr>
              <a:t> </a:t>
            </a:r>
            <a:r>
              <a:rPr sz="2500" spc="-5" dirty="0">
                <a:latin typeface="Arial"/>
                <a:cs typeface="Arial"/>
              </a:rPr>
              <a:t>is</a:t>
            </a:r>
            <a:endParaRPr sz="2500">
              <a:latin typeface="Arial"/>
              <a:cs typeface="Arial"/>
            </a:endParaRPr>
          </a:p>
          <a:p>
            <a:pPr marL="332740" marR="5080">
              <a:lnSpc>
                <a:spcPct val="90000"/>
              </a:lnSpc>
              <a:spcBef>
                <a:spcPts val="150"/>
              </a:spcBef>
              <a:tabLst>
                <a:tab pos="684530" algn="l"/>
              </a:tabLst>
            </a:pPr>
            <a:r>
              <a:rPr sz="2500" spc="-5" dirty="0">
                <a:latin typeface="Arial"/>
                <a:cs typeface="Arial"/>
              </a:rPr>
              <a:t>a	software testing design technique in which tests are  designed to include representatives of </a:t>
            </a:r>
            <a:r>
              <a:rPr sz="2500" dirty="0">
                <a:latin typeface="Arial"/>
                <a:cs typeface="Arial"/>
              </a:rPr>
              <a:t>boundary  </a:t>
            </a:r>
            <a:r>
              <a:rPr sz="2500" spc="-5" dirty="0">
                <a:latin typeface="Arial"/>
                <a:cs typeface="Arial"/>
              </a:rPr>
              <a:t>values.</a:t>
            </a:r>
            <a:endParaRPr sz="2500">
              <a:latin typeface="Arial"/>
              <a:cs typeface="Arial"/>
            </a:endParaRPr>
          </a:p>
          <a:p>
            <a:pPr marL="332740" marR="276860" indent="-320040">
              <a:lnSpc>
                <a:spcPts val="2700"/>
              </a:lnSpc>
              <a:spcBef>
                <a:spcPts val="735"/>
              </a:spcBef>
              <a:buClr>
                <a:srgbClr val="DD8046"/>
              </a:buClr>
              <a:buSzPct val="60000"/>
              <a:buFont typeface="Wingdings"/>
              <a:buChar char=""/>
              <a:tabLst>
                <a:tab pos="332105" algn="l"/>
                <a:tab pos="332740" algn="l"/>
              </a:tabLst>
            </a:pPr>
            <a:r>
              <a:rPr sz="2500" b="1" spc="-10" dirty="0">
                <a:latin typeface="Arial"/>
                <a:cs typeface="Arial"/>
              </a:rPr>
              <a:t>Syntax </a:t>
            </a:r>
            <a:r>
              <a:rPr sz="2500" b="1" spc="-5" dirty="0">
                <a:latin typeface="Arial"/>
                <a:cs typeface="Arial"/>
              </a:rPr>
              <a:t>checking: </a:t>
            </a:r>
            <a:r>
              <a:rPr sz="2500" spc="-5" dirty="0">
                <a:latin typeface="Arial"/>
                <a:cs typeface="Arial"/>
              </a:rPr>
              <a:t>This is a technique which is used  to check the Syntax of the</a:t>
            </a:r>
            <a:r>
              <a:rPr sz="2500" spc="20" dirty="0">
                <a:latin typeface="Arial"/>
                <a:cs typeface="Arial"/>
              </a:rPr>
              <a:t> </a:t>
            </a:r>
            <a:r>
              <a:rPr sz="2500" spc="-5" dirty="0">
                <a:latin typeface="Arial"/>
                <a:cs typeface="Arial"/>
              </a:rPr>
              <a:t>application.</a:t>
            </a:r>
            <a:endParaRPr sz="2500">
              <a:latin typeface="Arial"/>
              <a:cs typeface="Arial"/>
            </a:endParaRPr>
          </a:p>
          <a:p>
            <a:pPr marL="332740" marR="20955" indent="-320040">
              <a:lnSpc>
                <a:spcPts val="2700"/>
              </a:lnSpc>
              <a:spcBef>
                <a:spcPts val="710"/>
              </a:spcBef>
              <a:buClr>
                <a:srgbClr val="DD8046"/>
              </a:buClr>
              <a:buSzPct val="60000"/>
              <a:buFont typeface="Wingdings"/>
              <a:buChar char=""/>
              <a:tabLst>
                <a:tab pos="332105" algn="l"/>
                <a:tab pos="332740" algn="l"/>
              </a:tabLst>
            </a:pPr>
            <a:r>
              <a:rPr sz="2500" b="1" spc="-5" dirty="0">
                <a:latin typeface="Arial"/>
                <a:cs typeface="Arial"/>
              </a:rPr>
              <a:t>Equivalence Partitioning: </a:t>
            </a:r>
            <a:r>
              <a:rPr sz="2500" spc="-5" dirty="0">
                <a:latin typeface="Arial"/>
                <a:cs typeface="Arial"/>
              </a:rPr>
              <a:t>This is a software testing  technique that divides the input data of a software unit  into partition </a:t>
            </a:r>
            <a:r>
              <a:rPr sz="2500" dirty="0">
                <a:latin typeface="Arial"/>
                <a:cs typeface="Arial"/>
              </a:rPr>
              <a:t>of </a:t>
            </a:r>
            <a:r>
              <a:rPr sz="2500" spc="-5" dirty="0">
                <a:latin typeface="Arial"/>
                <a:cs typeface="Arial"/>
              </a:rPr>
              <a:t>data from which test cases can be  derived</a:t>
            </a:r>
            <a:endParaRPr sz="2500">
              <a:latin typeface="Arial"/>
              <a:cs typeface="Aria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9032426" cy="697230"/>
          </a:xfrm>
          <a:prstGeom prst="rect">
            <a:avLst/>
          </a:prstGeom>
        </p:spPr>
        <p:txBody>
          <a:bodyPr vert="horz" wrap="square" lIns="0" tIns="13335" rIns="0" bIns="0" rtlCol="0">
            <a:spAutoFit/>
          </a:bodyPr>
          <a:lstStyle/>
          <a:p>
            <a:pPr marL="12700">
              <a:lnSpc>
                <a:spcPct val="100000"/>
              </a:lnSpc>
              <a:spcBef>
                <a:spcPts val="105"/>
              </a:spcBef>
              <a:tabLst>
                <a:tab pos="3510279" algn="l"/>
              </a:tabLst>
            </a:pPr>
            <a:r>
              <a:rPr b="1" dirty="0">
                <a:latin typeface="Arial"/>
                <a:cs typeface="Arial"/>
              </a:rPr>
              <a:t>Unit</a:t>
            </a:r>
            <a:r>
              <a:rPr b="1" spc="-20" dirty="0">
                <a:latin typeface="Arial"/>
                <a:cs typeface="Arial"/>
              </a:rPr>
              <a:t> </a:t>
            </a:r>
            <a:r>
              <a:rPr b="1" spc="-335" dirty="0">
                <a:latin typeface="Arial"/>
                <a:cs typeface="Arial"/>
              </a:rPr>
              <a:t>T</a:t>
            </a:r>
            <a:r>
              <a:rPr b="1" dirty="0">
                <a:latin typeface="Arial"/>
                <a:cs typeface="Arial"/>
              </a:rPr>
              <a:t>esting	</a:t>
            </a:r>
            <a:r>
              <a:rPr b="1" spc="-335" dirty="0">
                <a:latin typeface="Arial"/>
                <a:cs typeface="Arial"/>
              </a:rPr>
              <a:t>T</a:t>
            </a:r>
            <a:r>
              <a:rPr b="1" dirty="0">
                <a:latin typeface="Arial"/>
                <a:cs typeface="Arial"/>
              </a:rPr>
              <a:t>echn</a:t>
            </a:r>
            <a:r>
              <a:rPr b="1" spc="-15" dirty="0">
                <a:latin typeface="Arial"/>
                <a:cs typeface="Arial"/>
              </a:rPr>
              <a:t>i</a:t>
            </a:r>
            <a:r>
              <a:rPr b="1" dirty="0">
                <a:latin typeface="Arial"/>
                <a:cs typeface="Arial"/>
              </a:rPr>
              <a:t>ques:</a:t>
            </a:r>
          </a:p>
        </p:txBody>
      </p:sp>
      <p:sp>
        <p:nvSpPr>
          <p:cNvPr id="3" name="object 3"/>
          <p:cNvSpPr txBox="1"/>
          <p:nvPr/>
        </p:nvSpPr>
        <p:spPr>
          <a:xfrm>
            <a:off x="921610" y="1532872"/>
            <a:ext cx="10280089" cy="1853713"/>
          </a:xfrm>
          <a:prstGeom prst="rect">
            <a:avLst/>
          </a:prstGeom>
        </p:spPr>
        <p:txBody>
          <a:bodyPr vert="horz" wrap="square" lIns="0" tIns="100965" rIns="0" bIns="0" rtlCol="0">
            <a:spAutoFit/>
          </a:bodyPr>
          <a:lstStyle/>
          <a:p>
            <a:pPr marL="12700">
              <a:lnSpc>
                <a:spcPct val="100000"/>
              </a:lnSpc>
              <a:spcBef>
                <a:spcPts val="795"/>
              </a:spcBef>
            </a:pPr>
            <a:r>
              <a:rPr sz="3600" b="1" spc="-5" dirty="0">
                <a:latin typeface="Arial"/>
                <a:cs typeface="Arial"/>
              </a:rPr>
              <a:t>Error based</a:t>
            </a:r>
            <a:r>
              <a:rPr sz="3600" b="1" spc="-15" dirty="0">
                <a:latin typeface="Arial"/>
                <a:cs typeface="Arial"/>
              </a:rPr>
              <a:t> </a:t>
            </a:r>
            <a:r>
              <a:rPr sz="3600" b="1" spc="-30" dirty="0">
                <a:latin typeface="Arial"/>
                <a:cs typeface="Arial"/>
              </a:rPr>
              <a:t>Techniques:</a:t>
            </a:r>
            <a:endParaRPr sz="3600">
              <a:latin typeface="Arial"/>
              <a:cs typeface="Arial"/>
            </a:endParaRPr>
          </a:p>
          <a:p>
            <a:pPr marL="332740" marR="5080">
              <a:lnSpc>
                <a:spcPct val="100000"/>
              </a:lnSpc>
              <a:spcBef>
                <a:spcPts val="700"/>
              </a:spcBef>
            </a:pPr>
            <a:r>
              <a:rPr sz="3600" dirty="0">
                <a:latin typeface="Arial"/>
                <a:cs typeface="Arial"/>
              </a:rPr>
              <a:t>The best person to </a:t>
            </a:r>
            <a:r>
              <a:rPr sz="3600" spc="-5" dirty="0">
                <a:latin typeface="Arial"/>
                <a:cs typeface="Arial"/>
              </a:rPr>
              <a:t>know </a:t>
            </a:r>
            <a:r>
              <a:rPr sz="3600" dirty="0">
                <a:latin typeface="Arial"/>
                <a:cs typeface="Arial"/>
              </a:rPr>
              <a:t>the</a:t>
            </a:r>
            <a:r>
              <a:rPr sz="3600" spc="-95" dirty="0">
                <a:latin typeface="Arial"/>
                <a:cs typeface="Arial"/>
              </a:rPr>
              <a:t> </a:t>
            </a:r>
            <a:r>
              <a:rPr sz="3600" spc="-5" dirty="0">
                <a:latin typeface="Arial"/>
                <a:cs typeface="Arial"/>
              </a:rPr>
              <a:t>defects  in his code is </a:t>
            </a:r>
            <a:r>
              <a:rPr sz="3600" dirty="0">
                <a:latin typeface="Arial"/>
                <a:cs typeface="Arial"/>
              </a:rPr>
              <a:t>the </a:t>
            </a:r>
            <a:r>
              <a:rPr sz="3600" spc="-5" dirty="0">
                <a:latin typeface="Arial"/>
                <a:cs typeface="Arial"/>
              </a:rPr>
              <a:t>person who has  </a:t>
            </a:r>
            <a:r>
              <a:rPr sz="3600" dirty="0">
                <a:latin typeface="Arial"/>
                <a:cs typeface="Arial"/>
              </a:rPr>
              <a:t>designed</a:t>
            </a:r>
            <a:r>
              <a:rPr sz="3600" spc="-40" dirty="0">
                <a:latin typeface="Arial"/>
                <a:cs typeface="Arial"/>
              </a:rPr>
              <a:t> </a:t>
            </a:r>
            <a:r>
              <a:rPr sz="3600" dirty="0">
                <a:latin typeface="Arial"/>
                <a:cs typeface="Arial"/>
              </a:rPr>
              <a:t>it.</a:t>
            </a:r>
            <a:endParaRPr sz="3600">
              <a:latin typeface="Arial"/>
              <a:cs typeface="Aria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441" y="274638"/>
            <a:ext cx="10969943" cy="689932"/>
          </a:xfrm>
          <a:prstGeom prst="rect">
            <a:avLst/>
          </a:prstGeom>
        </p:spPr>
        <p:txBody>
          <a:bodyPr vert="horz" wrap="square" lIns="0" tIns="12700" rIns="0" bIns="0" rtlCol="0">
            <a:spAutoFit/>
          </a:bodyPr>
          <a:lstStyle/>
          <a:p>
            <a:pPr marL="12700" marR="5080">
              <a:lnSpc>
                <a:spcPct val="100000"/>
              </a:lnSpc>
              <a:spcBef>
                <a:spcPts val="100"/>
              </a:spcBef>
            </a:pPr>
            <a:r>
              <a:rPr dirty="0"/>
              <a:t>Few </a:t>
            </a:r>
            <a:r>
              <a:rPr spc="-10" dirty="0"/>
              <a:t>of </a:t>
            </a:r>
            <a:r>
              <a:rPr dirty="0"/>
              <a:t>the Error</a:t>
            </a:r>
            <a:r>
              <a:rPr spc="-55" dirty="0"/>
              <a:t> </a:t>
            </a:r>
            <a:r>
              <a:rPr dirty="0"/>
              <a:t>based  techniques</a:t>
            </a:r>
          </a:p>
        </p:txBody>
      </p:sp>
      <p:sp>
        <p:nvSpPr>
          <p:cNvPr id="3" name="object 3"/>
          <p:cNvSpPr txBox="1"/>
          <p:nvPr/>
        </p:nvSpPr>
        <p:spPr>
          <a:xfrm>
            <a:off x="921609" y="1624329"/>
            <a:ext cx="10643214" cy="3931846"/>
          </a:xfrm>
          <a:prstGeom prst="rect">
            <a:avLst/>
          </a:prstGeom>
        </p:spPr>
        <p:txBody>
          <a:bodyPr vert="horz" wrap="square" lIns="0" tIns="12700" rIns="0" bIns="0" rtlCol="0">
            <a:spAutoFit/>
          </a:bodyPr>
          <a:lstStyle/>
          <a:p>
            <a:pPr marL="332740" marR="5080" indent="-320040">
              <a:lnSpc>
                <a:spcPct val="100000"/>
              </a:lnSpc>
              <a:spcBef>
                <a:spcPts val="100"/>
              </a:spcBef>
              <a:buClr>
                <a:srgbClr val="DD8046"/>
              </a:buClr>
              <a:buSzPct val="59259"/>
              <a:buFont typeface="Wingdings"/>
              <a:buChar char=""/>
              <a:tabLst>
                <a:tab pos="332105" algn="l"/>
                <a:tab pos="332740" algn="l"/>
              </a:tabLst>
            </a:pPr>
            <a:r>
              <a:rPr sz="2700" b="1" spc="-5" dirty="0">
                <a:latin typeface="Arial"/>
                <a:cs typeface="Arial"/>
              </a:rPr>
              <a:t>Fault seeding </a:t>
            </a:r>
            <a:r>
              <a:rPr sz="2700" dirty="0">
                <a:latin typeface="Arial"/>
                <a:cs typeface="Arial"/>
              </a:rPr>
              <a:t>techniques </a:t>
            </a:r>
            <a:r>
              <a:rPr sz="2700" spc="-5" dirty="0">
                <a:latin typeface="Arial"/>
                <a:cs typeface="Arial"/>
              </a:rPr>
              <a:t>can be used so </a:t>
            </a:r>
            <a:r>
              <a:rPr sz="2700" dirty="0">
                <a:latin typeface="Arial"/>
                <a:cs typeface="Arial"/>
              </a:rPr>
              <a:t>that  known defects can </a:t>
            </a:r>
            <a:r>
              <a:rPr sz="2700" spc="-10" dirty="0">
                <a:latin typeface="Arial"/>
                <a:cs typeface="Arial"/>
              </a:rPr>
              <a:t>be </a:t>
            </a:r>
            <a:r>
              <a:rPr sz="2700" dirty="0">
                <a:latin typeface="Arial"/>
                <a:cs typeface="Arial"/>
              </a:rPr>
              <a:t>put into the code </a:t>
            </a:r>
            <a:r>
              <a:rPr sz="2700" spc="-5" dirty="0">
                <a:latin typeface="Arial"/>
                <a:cs typeface="Arial"/>
              </a:rPr>
              <a:t>and</a:t>
            </a:r>
            <a:r>
              <a:rPr sz="2700" spc="-125" dirty="0">
                <a:latin typeface="Arial"/>
                <a:cs typeface="Arial"/>
              </a:rPr>
              <a:t> </a:t>
            </a:r>
            <a:r>
              <a:rPr sz="2700" dirty="0">
                <a:latin typeface="Arial"/>
                <a:cs typeface="Arial"/>
              </a:rPr>
              <a:t>tested  </a:t>
            </a:r>
            <a:r>
              <a:rPr sz="2700" spc="-5" dirty="0">
                <a:latin typeface="Arial"/>
                <a:cs typeface="Arial"/>
              </a:rPr>
              <a:t>until </a:t>
            </a:r>
            <a:r>
              <a:rPr sz="2700" dirty="0">
                <a:latin typeface="Arial"/>
                <a:cs typeface="Arial"/>
              </a:rPr>
              <a:t>they </a:t>
            </a:r>
            <a:r>
              <a:rPr sz="2700" spc="-5" dirty="0">
                <a:latin typeface="Arial"/>
                <a:cs typeface="Arial"/>
              </a:rPr>
              <a:t>are all</a:t>
            </a:r>
            <a:r>
              <a:rPr sz="2700" spc="-20" dirty="0">
                <a:latin typeface="Arial"/>
                <a:cs typeface="Arial"/>
              </a:rPr>
              <a:t> </a:t>
            </a:r>
            <a:r>
              <a:rPr sz="2700" dirty="0">
                <a:latin typeface="Arial"/>
                <a:cs typeface="Arial"/>
              </a:rPr>
              <a:t>found.</a:t>
            </a:r>
            <a:endParaRPr sz="2700">
              <a:latin typeface="Arial"/>
              <a:cs typeface="Arial"/>
            </a:endParaRPr>
          </a:p>
          <a:p>
            <a:pPr marL="332740" marR="6350" indent="-320040">
              <a:lnSpc>
                <a:spcPct val="100000"/>
              </a:lnSpc>
              <a:spcBef>
                <a:spcPts val="700"/>
              </a:spcBef>
              <a:buClr>
                <a:srgbClr val="DD8046"/>
              </a:buClr>
              <a:buSzPct val="59259"/>
              <a:buFont typeface="Wingdings"/>
              <a:buChar char=""/>
              <a:tabLst>
                <a:tab pos="332105" algn="l"/>
                <a:tab pos="332740" algn="l"/>
              </a:tabLst>
            </a:pPr>
            <a:r>
              <a:rPr sz="2700" b="1" spc="-5" dirty="0">
                <a:latin typeface="Arial"/>
                <a:cs typeface="Arial"/>
              </a:rPr>
              <a:t>Mutation </a:t>
            </a:r>
            <a:r>
              <a:rPr sz="2700" b="1" spc="-30" dirty="0">
                <a:latin typeface="Arial"/>
                <a:cs typeface="Arial"/>
              </a:rPr>
              <a:t>Testing: </a:t>
            </a:r>
            <a:r>
              <a:rPr sz="2700" dirty="0">
                <a:latin typeface="Arial"/>
                <a:cs typeface="Arial"/>
              </a:rPr>
              <a:t>This </a:t>
            </a:r>
            <a:r>
              <a:rPr sz="2700" spc="-5" dirty="0">
                <a:latin typeface="Arial"/>
                <a:cs typeface="Arial"/>
              </a:rPr>
              <a:t>is done by mutating  </a:t>
            </a:r>
            <a:r>
              <a:rPr sz="2700" dirty="0">
                <a:latin typeface="Arial"/>
                <a:cs typeface="Arial"/>
              </a:rPr>
              <a:t>certain statements </a:t>
            </a:r>
            <a:r>
              <a:rPr sz="2700" spc="-5" dirty="0">
                <a:latin typeface="Arial"/>
                <a:cs typeface="Arial"/>
              </a:rPr>
              <a:t>in </a:t>
            </a:r>
            <a:r>
              <a:rPr sz="2700" dirty="0">
                <a:latin typeface="Arial"/>
                <a:cs typeface="Arial"/>
              </a:rPr>
              <a:t>your </a:t>
            </a:r>
            <a:r>
              <a:rPr sz="2700" spc="-5" dirty="0">
                <a:latin typeface="Arial"/>
                <a:cs typeface="Arial"/>
              </a:rPr>
              <a:t>source code and  </a:t>
            </a:r>
            <a:r>
              <a:rPr sz="2700" dirty="0">
                <a:latin typeface="Arial"/>
                <a:cs typeface="Arial"/>
              </a:rPr>
              <a:t>checking if your test code is able to find the</a:t>
            </a:r>
            <a:r>
              <a:rPr sz="2700" spc="-160" dirty="0">
                <a:latin typeface="Arial"/>
                <a:cs typeface="Arial"/>
              </a:rPr>
              <a:t> </a:t>
            </a:r>
            <a:r>
              <a:rPr sz="2700" dirty="0">
                <a:latin typeface="Arial"/>
                <a:cs typeface="Arial"/>
              </a:rPr>
              <a:t>errors.  </a:t>
            </a:r>
            <a:r>
              <a:rPr sz="2700" spc="-5" dirty="0">
                <a:latin typeface="Arial"/>
                <a:cs typeface="Arial"/>
              </a:rPr>
              <a:t>Mutation </a:t>
            </a:r>
            <a:r>
              <a:rPr sz="2700" dirty="0">
                <a:latin typeface="Arial"/>
                <a:cs typeface="Arial"/>
              </a:rPr>
              <a:t>testing </a:t>
            </a:r>
            <a:r>
              <a:rPr sz="2700" spc="-5" dirty="0">
                <a:latin typeface="Arial"/>
                <a:cs typeface="Arial"/>
              </a:rPr>
              <a:t>is </a:t>
            </a:r>
            <a:r>
              <a:rPr sz="2700" dirty="0">
                <a:latin typeface="Arial"/>
                <a:cs typeface="Arial"/>
              </a:rPr>
              <a:t>very </a:t>
            </a:r>
            <a:r>
              <a:rPr sz="2700" spc="-5" dirty="0">
                <a:latin typeface="Arial"/>
                <a:cs typeface="Arial"/>
              </a:rPr>
              <a:t>expensive </a:t>
            </a:r>
            <a:r>
              <a:rPr sz="2700" dirty="0">
                <a:latin typeface="Arial"/>
                <a:cs typeface="Arial"/>
              </a:rPr>
              <a:t>to run,  especially </a:t>
            </a:r>
            <a:r>
              <a:rPr sz="2700" spc="-5" dirty="0">
                <a:latin typeface="Arial"/>
                <a:cs typeface="Arial"/>
              </a:rPr>
              <a:t>on </a:t>
            </a:r>
            <a:r>
              <a:rPr sz="2700" dirty="0">
                <a:latin typeface="Arial"/>
                <a:cs typeface="Arial"/>
              </a:rPr>
              <a:t>very </a:t>
            </a:r>
            <a:r>
              <a:rPr sz="2700" spc="-5" dirty="0">
                <a:latin typeface="Arial"/>
                <a:cs typeface="Arial"/>
              </a:rPr>
              <a:t>large</a:t>
            </a:r>
            <a:r>
              <a:rPr sz="2700" spc="-45" dirty="0">
                <a:latin typeface="Arial"/>
                <a:cs typeface="Arial"/>
              </a:rPr>
              <a:t> </a:t>
            </a:r>
            <a:r>
              <a:rPr sz="2700" dirty="0">
                <a:latin typeface="Arial"/>
                <a:cs typeface="Arial"/>
              </a:rPr>
              <a:t>applications.</a:t>
            </a:r>
            <a:endParaRPr sz="2700">
              <a:latin typeface="Arial"/>
              <a:cs typeface="Arial"/>
            </a:endParaRPr>
          </a:p>
          <a:p>
            <a:pPr marL="332740" marR="454659" indent="-320040">
              <a:lnSpc>
                <a:spcPct val="100000"/>
              </a:lnSpc>
              <a:spcBef>
                <a:spcPts val="700"/>
              </a:spcBef>
              <a:buClr>
                <a:srgbClr val="DD8046"/>
              </a:buClr>
              <a:buSzPct val="59259"/>
              <a:buFont typeface="Wingdings"/>
              <a:buChar char=""/>
              <a:tabLst>
                <a:tab pos="332105" algn="l"/>
                <a:tab pos="332740" algn="l"/>
              </a:tabLst>
            </a:pPr>
            <a:r>
              <a:rPr sz="2700" b="1" spc="-5" dirty="0">
                <a:latin typeface="Arial"/>
                <a:cs typeface="Arial"/>
              </a:rPr>
              <a:t>Historical </a:t>
            </a:r>
            <a:r>
              <a:rPr sz="2700" b="1" spc="-55" dirty="0">
                <a:latin typeface="Arial"/>
                <a:cs typeface="Arial"/>
              </a:rPr>
              <a:t>Test </a:t>
            </a:r>
            <a:r>
              <a:rPr sz="2700" b="1" spc="-5" dirty="0">
                <a:latin typeface="Arial"/>
                <a:cs typeface="Arial"/>
              </a:rPr>
              <a:t>data: </a:t>
            </a:r>
            <a:r>
              <a:rPr sz="2700" dirty="0">
                <a:latin typeface="Arial"/>
                <a:cs typeface="Arial"/>
              </a:rPr>
              <a:t>This </a:t>
            </a:r>
            <a:r>
              <a:rPr sz="2700" spc="-5" dirty="0">
                <a:latin typeface="Arial"/>
                <a:cs typeface="Arial"/>
              </a:rPr>
              <a:t>technique </a:t>
            </a:r>
            <a:r>
              <a:rPr sz="2700" dirty="0">
                <a:latin typeface="Arial"/>
                <a:cs typeface="Arial"/>
              </a:rPr>
              <a:t>calculates  </a:t>
            </a:r>
            <a:r>
              <a:rPr sz="2700" spc="-5" dirty="0">
                <a:latin typeface="Arial"/>
                <a:cs typeface="Arial"/>
              </a:rPr>
              <a:t>the priority </a:t>
            </a:r>
            <a:r>
              <a:rPr sz="2700" dirty="0">
                <a:latin typeface="Arial"/>
                <a:cs typeface="Arial"/>
              </a:rPr>
              <a:t>of </a:t>
            </a:r>
            <a:r>
              <a:rPr sz="2700" spc="-5" dirty="0">
                <a:latin typeface="Arial"/>
                <a:cs typeface="Arial"/>
              </a:rPr>
              <a:t>each </a:t>
            </a:r>
            <a:r>
              <a:rPr sz="2700" dirty="0">
                <a:latin typeface="Arial"/>
                <a:cs typeface="Arial"/>
              </a:rPr>
              <a:t>test case </a:t>
            </a:r>
            <a:r>
              <a:rPr sz="2700" spc="-5" dirty="0">
                <a:latin typeface="Arial"/>
                <a:cs typeface="Arial"/>
              </a:rPr>
              <a:t>using </a:t>
            </a:r>
            <a:r>
              <a:rPr sz="2700" dirty="0">
                <a:latin typeface="Arial"/>
                <a:cs typeface="Arial"/>
              </a:rPr>
              <a:t>historical  </a:t>
            </a:r>
            <a:r>
              <a:rPr sz="2700" spc="-5" dirty="0">
                <a:latin typeface="Arial"/>
                <a:cs typeface="Arial"/>
              </a:rPr>
              <a:t>information </a:t>
            </a:r>
            <a:r>
              <a:rPr sz="2700" dirty="0">
                <a:latin typeface="Arial"/>
                <a:cs typeface="Arial"/>
              </a:rPr>
              <a:t>from the </a:t>
            </a:r>
            <a:r>
              <a:rPr sz="2700" spc="-5" dirty="0">
                <a:latin typeface="Arial"/>
                <a:cs typeface="Arial"/>
              </a:rPr>
              <a:t>previous </a:t>
            </a:r>
            <a:r>
              <a:rPr sz="2700" dirty="0">
                <a:latin typeface="Arial"/>
                <a:cs typeface="Arial"/>
              </a:rPr>
              <a:t>executions of the  test</a:t>
            </a:r>
            <a:r>
              <a:rPr sz="2700" spc="-30" dirty="0">
                <a:latin typeface="Arial"/>
                <a:cs typeface="Arial"/>
              </a:rPr>
              <a:t> </a:t>
            </a:r>
            <a:r>
              <a:rPr sz="2700" dirty="0">
                <a:latin typeface="Arial"/>
                <a:cs typeface="Arial"/>
              </a:rPr>
              <a:t>case.</a:t>
            </a:r>
            <a:endParaRPr sz="270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94" y="152400"/>
            <a:ext cx="10969943" cy="792162"/>
          </a:xfrm>
        </p:spPr>
        <p:txBody>
          <a:bodyPr/>
          <a:lstStyle/>
          <a:p>
            <a:r>
              <a:rPr lang="en-US" b="1" dirty="0" smtClean="0">
                <a:solidFill>
                  <a:srgbClr val="0000FF"/>
                </a:solidFill>
                <a:latin typeface="Times New Roman" pitchFamily="18" charset="0"/>
                <a:cs typeface="Times New Roman" pitchFamily="18" charset="0"/>
              </a:rPr>
              <a:t>Levels</a:t>
            </a:r>
            <a:endParaRPr lang="en-US" b="1" dirty="0"/>
          </a:p>
        </p:txBody>
      </p:sp>
      <p:pic>
        <p:nvPicPr>
          <p:cNvPr id="4" name="Content Placeholder 3" descr="Levels-of-Testing-1.png"/>
          <p:cNvPicPr>
            <a:picLocks noGrp="1" noChangeAspect="1"/>
          </p:cNvPicPr>
          <p:nvPr>
            <p:ph idx="1"/>
          </p:nvPr>
        </p:nvPicPr>
        <p:blipFill>
          <a:blip r:embed="rId2"/>
          <a:stretch>
            <a:fillRect/>
          </a:stretch>
        </p:blipFill>
        <p:spPr>
          <a:xfrm>
            <a:off x="101574" y="1371600"/>
            <a:ext cx="11917962" cy="50292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00019" y="1676400"/>
            <a:ext cx="8705011"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96849" y="76200"/>
            <a:ext cx="4338560" cy="769441"/>
          </a:xfrm>
          <a:prstGeom prst="rect">
            <a:avLst/>
          </a:prstGeom>
        </p:spPr>
        <p:txBody>
          <a:bodyPr wrap="none">
            <a:spAutoFit/>
          </a:bodyPr>
          <a:lstStyle/>
          <a:p>
            <a:pPr algn="ctr">
              <a:spcBef>
                <a:spcPct val="0"/>
              </a:spcBef>
            </a:pPr>
            <a:r>
              <a:rPr lang="en-US" sz="4400" b="1" dirty="0">
                <a:solidFill>
                  <a:srgbClr val="0000FF"/>
                </a:solidFill>
                <a:latin typeface="Times New Roman" pitchFamily="18" charset="0"/>
                <a:ea typeface="+mj-ea"/>
                <a:cs typeface="Times New Roman" pitchFamily="18" charset="0"/>
              </a:rPr>
              <a:t>Levels of Testing </a:t>
            </a:r>
          </a:p>
        </p:txBody>
      </p:sp>
    </p:spTree>
    <p:extLst>
      <p:ext uri="{BB962C8B-B14F-4D97-AF65-F5344CB8AC3E}">
        <p14:creationId xmlns="" xmlns:p14="http://schemas.microsoft.com/office/powerpoint/2010/main" val="3037848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FF"/>
                </a:solidFill>
                <a:latin typeface="Times New Roman" pitchFamily="18" charset="0"/>
                <a:cs typeface="Times New Roman" pitchFamily="18" charset="0"/>
              </a:rPr>
              <a:t>Unit Testing </a:t>
            </a:r>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7868" y="1600201"/>
            <a:ext cx="10849186" cy="45486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10331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FF"/>
                </a:solidFill>
                <a:latin typeface="Times New Roman" pitchFamily="18" charset="0"/>
                <a:cs typeface="Times New Roman" pitchFamily="18" charset="0"/>
              </a:rPr>
              <a:t>Integration Testing </a:t>
            </a:r>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0676" y="1600200"/>
            <a:ext cx="11501855" cy="48439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8306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FF"/>
                </a:solidFill>
                <a:latin typeface="Times New Roman" pitchFamily="18" charset="0"/>
                <a:cs typeface="Times New Roman" pitchFamily="18" charset="0"/>
              </a:rPr>
              <a:t>System Testing </a:t>
            </a:r>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7" y="1474941"/>
            <a:ext cx="11722565" cy="49152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67757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00FF"/>
                </a:solidFill>
                <a:latin typeface="Times New Roman" pitchFamily="18" charset="0"/>
                <a:cs typeface="Times New Roman" pitchFamily="18" charset="0"/>
              </a:rPr>
              <a:t>Acceptance Testing </a:t>
            </a:r>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441" y="1633440"/>
            <a:ext cx="11227134" cy="47485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96806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latin typeface="Times New Roman" pitchFamily="18" charset="0"/>
                <a:cs typeface="Times New Roman" pitchFamily="18" charset="0"/>
              </a:rPr>
              <a:t>Software Testing Fundamentals</a:t>
            </a:r>
            <a:endParaRPr lang="en-US" dirty="0"/>
          </a:p>
        </p:txBody>
      </p:sp>
      <p:pic>
        <p:nvPicPr>
          <p:cNvPr id="4" name="Content Placeholder 3" descr="software-testing-fundamentals-4-638.jpg"/>
          <p:cNvPicPr>
            <a:picLocks noGrp="1" noChangeAspect="1"/>
          </p:cNvPicPr>
          <p:nvPr>
            <p:ph idx="1"/>
          </p:nvPr>
        </p:nvPicPr>
        <p:blipFill>
          <a:blip r:embed="rId2"/>
          <a:stretch>
            <a:fillRect/>
          </a:stretch>
        </p:blipFill>
        <p:spPr>
          <a:xfrm>
            <a:off x="609441" y="1371600"/>
            <a:ext cx="11274663" cy="533400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533402" y="2209801"/>
            <a:ext cx="11426825" cy="830997"/>
          </a:xfrm>
          <a:prstGeom prst="rect">
            <a:avLst/>
          </a:prstGeom>
          <a:noFill/>
          <a:ln w="9525">
            <a:noFill/>
            <a:miter lim="800000"/>
            <a:headEnd/>
            <a:tailEnd/>
          </a:ln>
        </p:spPr>
        <p:txBody>
          <a:bodyPr>
            <a:spAutoFit/>
          </a:bodyPr>
          <a:lstStyle/>
          <a:p>
            <a:r>
              <a:rPr lang="en-US" altLang="zh-CN" sz="4800" b="1">
                <a:solidFill>
                  <a:srgbClr val="0000FF"/>
                </a:solidFill>
                <a:latin typeface="Comic Sans MS" pitchFamily="66" charset="0"/>
              </a:rPr>
              <a:t>Necessity is the Mother of Invention</a:t>
            </a:r>
          </a:p>
        </p:txBody>
      </p:sp>
      <p:pic>
        <p:nvPicPr>
          <p:cNvPr id="6146" name="Picture 2" descr="SATHYABAMA.png"/>
          <p:cNvPicPr>
            <a:picLocks noChangeAspect="1" noChangeArrowheads="1"/>
          </p:cNvPicPr>
          <p:nvPr/>
        </p:nvPicPr>
        <p:blipFill>
          <a:blip r:embed="rId2"/>
          <a:srcRect/>
          <a:stretch>
            <a:fillRect/>
          </a:stretch>
        </p:blipFill>
        <p:spPr bwMode="auto">
          <a:xfrm>
            <a:off x="9217025" y="5834065"/>
            <a:ext cx="2895600" cy="947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FF"/>
                </a:solidFill>
                <a:latin typeface="Times New Roman" pitchFamily="18" charset="0"/>
                <a:cs typeface="Times New Roman" pitchFamily="18" charset="0"/>
              </a:rPr>
              <a:t>Types of s/w test </a:t>
            </a:r>
            <a:br>
              <a:rPr lang="en-US" dirty="0" smtClean="0">
                <a:solidFill>
                  <a:srgbClr val="0000FF"/>
                </a:solidFill>
                <a:latin typeface="Times New Roman" pitchFamily="18" charset="0"/>
                <a:cs typeface="Times New Roman" pitchFamily="18" charset="0"/>
              </a:rPr>
            </a:br>
            <a:endParaRPr lang="en-US" dirty="0"/>
          </a:p>
        </p:txBody>
      </p:sp>
      <p:pic>
        <p:nvPicPr>
          <p:cNvPr id="4" name="Content Placeholder 3" descr="Image1.jpg"/>
          <p:cNvPicPr>
            <a:picLocks noGrp="1" noChangeAspect="1"/>
          </p:cNvPicPr>
          <p:nvPr>
            <p:ph idx="1"/>
          </p:nvPr>
        </p:nvPicPr>
        <p:blipFill>
          <a:blip r:embed="rId2"/>
          <a:stretch>
            <a:fillRect/>
          </a:stretch>
        </p:blipFill>
        <p:spPr>
          <a:xfrm>
            <a:off x="1625177" y="1133116"/>
            <a:ext cx="9040044" cy="5522178"/>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FF"/>
                </a:solidFill>
                <a:latin typeface="Times New Roman" pitchFamily="18" charset="0"/>
                <a:cs typeface="Times New Roman" pitchFamily="18" charset="0"/>
              </a:rPr>
              <a:t>Types of s/w test </a:t>
            </a:r>
            <a:br>
              <a:rPr lang="en-US" dirty="0" smtClean="0">
                <a:solidFill>
                  <a:srgbClr val="0000FF"/>
                </a:solidFill>
                <a:latin typeface="Times New Roman" pitchFamily="18" charset="0"/>
                <a:cs typeface="Times New Roman" pitchFamily="18" charset="0"/>
              </a:rPr>
            </a:br>
            <a:endParaRPr lang="en-US" dirty="0"/>
          </a:p>
        </p:txBody>
      </p:sp>
      <p:pic>
        <p:nvPicPr>
          <p:cNvPr id="4" name="Content Placeholder 3" descr="012715_0453_NonFunction4.png"/>
          <p:cNvPicPr>
            <a:picLocks noGrp="1" noChangeAspect="1"/>
          </p:cNvPicPr>
          <p:nvPr>
            <p:ph idx="1"/>
          </p:nvPr>
        </p:nvPicPr>
        <p:blipFill>
          <a:blip r:embed="rId2"/>
          <a:stretch>
            <a:fillRect/>
          </a:stretch>
        </p:blipFill>
        <p:spPr>
          <a:xfrm>
            <a:off x="321212" y="1447800"/>
            <a:ext cx="11461319" cy="4795166"/>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152400"/>
            <a:ext cx="10969943" cy="715962"/>
          </a:xfrm>
        </p:spPr>
        <p:txBody>
          <a:bodyPr>
            <a:normAutofit fontScale="90000"/>
          </a:bodyPr>
          <a:lstStyle/>
          <a:p>
            <a:r>
              <a:rPr lang="en-US" dirty="0" smtClean="0">
                <a:solidFill>
                  <a:srgbClr val="0000FF"/>
                </a:solidFill>
                <a:latin typeface="Times New Roman" pitchFamily="18" charset="0"/>
                <a:cs typeface="Times New Roman" pitchFamily="18" charset="0"/>
              </a:rPr>
              <a:t>Types of s/w test</a:t>
            </a:r>
            <a:endParaRPr lang="en-US" dirty="0"/>
          </a:p>
        </p:txBody>
      </p:sp>
      <p:pic>
        <p:nvPicPr>
          <p:cNvPr id="4" name="Content Placeholder 3" descr="Screen-Shot-2018-07-17-at-9.21.07-AM-1024x759.jpg"/>
          <p:cNvPicPr>
            <a:picLocks noGrp="1" noChangeAspect="1"/>
          </p:cNvPicPr>
          <p:nvPr>
            <p:ph idx="1"/>
          </p:nvPr>
        </p:nvPicPr>
        <p:blipFill>
          <a:blip r:embed="rId2"/>
          <a:stretch>
            <a:fillRect/>
          </a:stretch>
        </p:blipFill>
        <p:spPr>
          <a:xfrm>
            <a:off x="1015735" y="1039168"/>
            <a:ext cx="10462075" cy="5817468"/>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76200"/>
            <a:ext cx="10969943" cy="487362"/>
          </a:xfrm>
        </p:spPr>
        <p:txBody>
          <a:bodyPr>
            <a:noAutofit/>
          </a:bodyPr>
          <a:lstStyle/>
          <a:p>
            <a:r>
              <a:rPr lang="en-US" sz="4000" dirty="0" smtClean="0">
                <a:solidFill>
                  <a:srgbClr val="0000FF"/>
                </a:solidFill>
                <a:latin typeface="Times New Roman" pitchFamily="18" charset="0"/>
                <a:cs typeface="Times New Roman" pitchFamily="18" charset="0"/>
              </a:rPr>
              <a:t/>
            </a:r>
            <a:br>
              <a:rPr lang="en-US" sz="4000" dirty="0" smtClean="0">
                <a:solidFill>
                  <a:srgbClr val="0000FF"/>
                </a:solidFill>
                <a:latin typeface="Times New Roman" pitchFamily="18" charset="0"/>
                <a:cs typeface="Times New Roman" pitchFamily="18" charset="0"/>
              </a:rPr>
            </a:br>
            <a:r>
              <a:rPr lang="en-US" sz="4000" dirty="0" smtClean="0">
                <a:solidFill>
                  <a:srgbClr val="0000FF"/>
                </a:solidFill>
                <a:latin typeface="Times New Roman" pitchFamily="18" charset="0"/>
                <a:cs typeface="Times New Roman" pitchFamily="18" charset="0"/>
              </a:rPr>
              <a:t>Different Types of Software Testing</a:t>
            </a:r>
            <a:br>
              <a:rPr lang="en-US" sz="4000" dirty="0" smtClean="0">
                <a:solidFill>
                  <a:srgbClr val="0000FF"/>
                </a:solidFill>
                <a:latin typeface="Times New Roman" pitchFamily="18" charset="0"/>
                <a:cs typeface="Times New Roman" pitchFamily="18" charset="0"/>
              </a:rPr>
            </a:br>
            <a:endParaRPr lang="en-US" sz="4000" dirty="0" smtClean="0">
              <a:solidFill>
                <a:srgbClr val="0000FF"/>
              </a:solidFill>
              <a:latin typeface="Times New Roman" pitchFamily="18" charset="0"/>
              <a:cs typeface="Times New Roman" pitchFamily="18" charset="0"/>
            </a:endParaRPr>
          </a:p>
        </p:txBody>
      </p:sp>
      <p:sp>
        <p:nvSpPr>
          <p:cNvPr id="4" name="Rounded Rectangle 3"/>
          <p:cNvSpPr/>
          <p:nvPr/>
        </p:nvSpPr>
        <p:spPr>
          <a:xfrm>
            <a:off x="406294" y="1219200"/>
            <a:ext cx="5078677" cy="43434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rgbClr val="0000FF"/>
                </a:solidFill>
                <a:latin typeface="Times New Roman" pitchFamily="18" charset="0"/>
                <a:cs typeface="Times New Roman" pitchFamily="18" charset="0"/>
              </a:rPr>
              <a:t>Functional testing types include:</a:t>
            </a:r>
          </a:p>
          <a:p>
            <a:endParaRPr lang="en-US" sz="1600" dirty="0" smtClean="0">
              <a:solidFill>
                <a:srgbClr val="0000FF"/>
              </a:solidFill>
              <a:latin typeface="Times New Roman" pitchFamily="18" charset="0"/>
              <a:cs typeface="Times New Roman" pitchFamily="18" charset="0"/>
            </a:endParaRP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Unit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Integration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System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Sanity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Smoke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Interface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Regression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Beta/Acceptance testing</a:t>
            </a:r>
          </a:p>
          <a:p>
            <a:pPr lvl="1">
              <a:buFont typeface="Wingdings" pitchFamily="2" charset="2"/>
              <a:buChar char="Ø"/>
            </a:pPr>
            <a:endParaRPr lang="en-US" sz="1600" dirty="0" smtClean="0">
              <a:solidFill>
                <a:srgbClr val="0000FF"/>
              </a:solidFill>
              <a:latin typeface="Times New Roman" pitchFamily="18" charset="0"/>
              <a:cs typeface="Times New Roman" pitchFamily="18" charset="0"/>
            </a:endParaRPr>
          </a:p>
          <a:p>
            <a:pPr lvl="1">
              <a:buFont typeface="Wingdings" pitchFamily="2" charset="2"/>
              <a:buChar char="Ø"/>
            </a:pPr>
            <a:endParaRPr lang="en-US" sz="1600" dirty="0" smtClean="0">
              <a:solidFill>
                <a:srgbClr val="0000FF"/>
              </a:solidFill>
              <a:latin typeface="Times New Roman" pitchFamily="18" charset="0"/>
              <a:cs typeface="Times New Roman" pitchFamily="18" charset="0"/>
            </a:endParaRPr>
          </a:p>
          <a:p>
            <a:pPr lvl="1">
              <a:buFont typeface="Wingdings" pitchFamily="2" charset="2"/>
              <a:buChar char="Ø"/>
            </a:pPr>
            <a:endParaRPr lang="en-US" sz="1600" dirty="0" smtClean="0">
              <a:solidFill>
                <a:srgbClr val="0000FF"/>
              </a:solidFill>
              <a:latin typeface="Times New Roman" pitchFamily="18" charset="0"/>
              <a:cs typeface="Times New Roman" pitchFamily="18" charset="0"/>
            </a:endParaRPr>
          </a:p>
          <a:p>
            <a:pPr lvl="1">
              <a:buFont typeface="Wingdings" pitchFamily="2" charset="2"/>
              <a:buChar char="Ø"/>
            </a:pPr>
            <a:endParaRPr lang="en-US" sz="1600" dirty="0" smtClean="0">
              <a:solidFill>
                <a:srgbClr val="0000FF"/>
              </a:solidFill>
              <a:latin typeface="Times New Roman" pitchFamily="18" charset="0"/>
              <a:cs typeface="Times New Roman" pitchFamily="18" charset="0"/>
            </a:endParaRPr>
          </a:p>
          <a:p>
            <a:pPr lvl="1">
              <a:buFont typeface="Wingdings" pitchFamily="2" charset="2"/>
              <a:buChar char="Ø"/>
            </a:pPr>
            <a:endParaRPr lang="en-US" sz="1600" dirty="0" smtClean="0">
              <a:solidFill>
                <a:srgbClr val="0000FF"/>
              </a:solidFill>
              <a:latin typeface="Times New Roman" pitchFamily="18" charset="0"/>
              <a:cs typeface="Times New Roman" pitchFamily="18" charset="0"/>
            </a:endParaRPr>
          </a:p>
        </p:txBody>
      </p:sp>
      <p:sp>
        <p:nvSpPr>
          <p:cNvPr id="5" name="Rounded Rectangle 4"/>
          <p:cNvSpPr/>
          <p:nvPr/>
        </p:nvSpPr>
        <p:spPr>
          <a:xfrm>
            <a:off x="6094412" y="1219200"/>
            <a:ext cx="5383398" cy="44196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00FF"/>
                </a:solidFill>
                <a:latin typeface="Times New Roman" pitchFamily="18" charset="0"/>
                <a:cs typeface="Times New Roman" pitchFamily="18" charset="0"/>
              </a:rPr>
              <a:t>Non-functional testing types include</a:t>
            </a:r>
            <a:r>
              <a:rPr lang="en-US" b="1" dirty="0" smtClean="0">
                <a:solidFill>
                  <a:srgbClr val="0000FF"/>
                </a:solidFill>
              </a:rPr>
              <a:t>:</a:t>
            </a:r>
          </a:p>
          <a:p>
            <a:pPr algn="ctr"/>
            <a:endParaRPr lang="en-US" b="1" dirty="0" smtClean="0">
              <a:solidFill>
                <a:srgbClr val="0000FF"/>
              </a:solidFill>
            </a:endParaRP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Performance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Load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Stress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Volume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Security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Compatibility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Install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Recovery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Reliability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Usability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Compliance testing</a:t>
            </a:r>
          </a:p>
          <a:p>
            <a:pPr lvl="1">
              <a:buFont typeface="Wingdings" pitchFamily="2" charset="2"/>
              <a:buChar char="Ø"/>
            </a:pPr>
            <a:r>
              <a:rPr lang="en-US" sz="1600" dirty="0" smtClean="0">
                <a:solidFill>
                  <a:srgbClr val="0000FF"/>
                </a:solidFill>
                <a:latin typeface="Times New Roman" pitchFamily="18" charset="0"/>
                <a:cs typeface="Times New Roman" pitchFamily="18" charset="0"/>
              </a:rPr>
              <a:t>Localization testing</a:t>
            </a:r>
          </a:p>
          <a:p>
            <a:pPr algn="ctr"/>
            <a:endParaRPr lang="en-US" dirty="0">
              <a:solidFill>
                <a:srgbClr val="0000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How to write a TEST CASE Software Testing Tutorial.mp4">
            <a:hlinkClick r:id="" action="ppaction://media"/>
          </p:cNvPr>
          <p:cNvPicPr>
            <a:picLocks noGrp="1" noRot="1" noChangeAspect="1"/>
          </p:cNvPicPr>
          <p:nvPr>
            <p:ph idx="1"/>
            <a:videoFile r:link="rId1"/>
          </p:nvPr>
        </p:nvPicPr>
        <p:blipFill>
          <a:blip r:embed="rId3"/>
          <a:stretch>
            <a:fillRect/>
          </a:stretch>
        </p:blipFill>
        <p:spPr>
          <a:xfrm>
            <a:off x="227012" y="152400"/>
            <a:ext cx="11658600" cy="632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6378" y="457200"/>
            <a:ext cx="11773034"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812" y="1600201"/>
            <a:ext cx="11734799" cy="4800599"/>
          </a:xfrm>
        </p:spPr>
        <p:txBody>
          <a:bodyPr/>
          <a:lstStyle/>
          <a:p>
            <a:pPr algn="just"/>
            <a:r>
              <a:rPr lang="en-US" b="1" dirty="0" smtClean="0"/>
              <a:t>Black box testing</a:t>
            </a:r>
            <a:r>
              <a:rPr lang="en-US" dirty="0" smtClean="0"/>
              <a:t> involves </a:t>
            </a:r>
            <a:r>
              <a:rPr lang="en-US" b="1" dirty="0" smtClean="0"/>
              <a:t>testing</a:t>
            </a:r>
            <a:r>
              <a:rPr lang="en-US" dirty="0" smtClean="0"/>
              <a:t> a system with no prior knowledge of its internal workings. </a:t>
            </a:r>
          </a:p>
          <a:p>
            <a:pPr algn="just"/>
            <a:r>
              <a:rPr lang="en-US" dirty="0" smtClean="0"/>
              <a:t>A tester provides an input, and observes the output generated by the system under </a:t>
            </a:r>
            <a:r>
              <a:rPr lang="en-US" b="1" dirty="0" smtClean="0"/>
              <a:t>test</a:t>
            </a:r>
            <a:r>
              <a:rPr lang="en-US" dirty="0" smtClean="0"/>
              <a:t>. ... </a:t>
            </a:r>
            <a:r>
              <a:rPr lang="en-US" b="1" dirty="0" smtClean="0"/>
              <a:t>Black box testing</a:t>
            </a:r>
            <a:r>
              <a:rPr lang="en-US" dirty="0" smtClean="0"/>
              <a:t> is a powerful </a:t>
            </a:r>
            <a:r>
              <a:rPr lang="en-US" b="1" dirty="0" smtClean="0"/>
              <a:t>testing</a:t>
            </a:r>
            <a:r>
              <a:rPr lang="en-US" dirty="0" smtClean="0"/>
              <a:t> technique because it exercises a system end-to-end.</a:t>
            </a:r>
            <a:endParaRPr lang="en-US" dirty="0"/>
          </a:p>
        </p:txBody>
      </p:sp>
      <p:sp>
        <p:nvSpPr>
          <p:cNvPr id="4" name="Rounded Rectangle 3"/>
          <p:cNvSpPr/>
          <p:nvPr/>
        </p:nvSpPr>
        <p:spPr>
          <a:xfrm>
            <a:off x="455612" y="304800"/>
            <a:ext cx="10972800" cy="1143000"/>
          </a:xfrm>
          <a:prstGeom prst="round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rgbClr val="C00000"/>
                </a:solidFill>
              </a:rPr>
              <a:t>BLACK BOX TESTING</a:t>
            </a:r>
            <a:endParaRPr lang="en-US" sz="5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03147" y="1600200"/>
            <a:ext cx="11680957" cy="5029200"/>
          </a:xfrm>
        </p:spPr>
        <p:txBody>
          <a:bodyPr/>
          <a:lstStyle/>
          <a:p>
            <a:pPr algn="just">
              <a:lnSpc>
                <a:spcPct val="150000"/>
              </a:lnSpc>
              <a:buFont typeface="Wingdings" pitchFamily="2" charset="2"/>
              <a:buChar char="Ø"/>
            </a:pPr>
            <a:r>
              <a:rPr lang="en-US" dirty="0">
                <a:latin typeface="Times New Roman" pitchFamily="18" charset="0"/>
                <a:cs typeface="Times New Roman" pitchFamily="18" charset="0"/>
              </a:rPr>
              <a:t>White-box testing is a method of software testing that tests internal structures or workings of an application, as opposed to its functionality. </a:t>
            </a:r>
            <a:endParaRPr lang="en-US" dirty="0" smtClean="0">
              <a:latin typeface="Times New Roman" pitchFamily="18" charset="0"/>
              <a:cs typeface="Times New Roman" pitchFamily="18" charset="0"/>
            </a:endParaRPr>
          </a:p>
          <a:p>
            <a:pPr algn="just">
              <a:lnSpc>
                <a:spcPct val="150000"/>
              </a:lnSpc>
              <a:buFont typeface="Wingdings" pitchFamily="2" charset="2"/>
              <a:buChar char="Ø"/>
            </a:pPr>
            <a:r>
              <a:rPr lang="en-US" dirty="0" smtClean="0">
                <a:latin typeface="Times New Roman" pitchFamily="18" charset="0"/>
                <a:cs typeface="Times New Roman" pitchFamily="18" charset="0"/>
              </a:rPr>
              <a:t>In </a:t>
            </a:r>
            <a:r>
              <a:rPr lang="en-US" dirty="0">
                <a:latin typeface="Times New Roman" pitchFamily="18" charset="0"/>
                <a:cs typeface="Times New Roman" pitchFamily="18" charset="0"/>
              </a:rPr>
              <a:t>white-box testing an internal perspective of the system, as well as programming skills, are used to design test cases.</a:t>
            </a:r>
          </a:p>
        </p:txBody>
      </p:sp>
      <p:sp>
        <p:nvSpPr>
          <p:cNvPr id="4" name="Rounded Rectangle 3"/>
          <p:cNvSpPr/>
          <p:nvPr/>
        </p:nvSpPr>
        <p:spPr>
          <a:xfrm>
            <a:off x="507868" y="152400"/>
            <a:ext cx="11274663" cy="121920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bg1"/>
                </a:solidFill>
                <a:latin typeface="Arial Black" pitchFamily="34" charset="0"/>
                <a:cs typeface="Times New Roman" pitchFamily="18" charset="0"/>
              </a:rPr>
              <a:t>White box testing</a:t>
            </a:r>
            <a:endParaRPr lang="en-US" sz="6000" dirty="0">
              <a:solidFill>
                <a:schemeClr val="bg1"/>
              </a:solidFill>
              <a:latin typeface="Arial Black"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bg1"/>
                </a:solidFill>
                <a:latin typeface="Arial Black" pitchFamily="34" charset="0"/>
                <a:cs typeface="Times New Roman" pitchFamily="18" charset="0"/>
              </a:rPr>
              <a:t>White box testing</a:t>
            </a:r>
            <a:endParaRPr lang="en-US" sz="6000" dirty="0">
              <a:solidFill>
                <a:schemeClr val="bg1"/>
              </a:solidFill>
              <a:latin typeface="Arial Black" pitchFamily="34" charset="0"/>
              <a:cs typeface="Times New Roman" pitchFamily="18" charset="0"/>
            </a:endParaRPr>
          </a:p>
        </p:txBody>
      </p:sp>
      <p:sp>
        <p:nvSpPr>
          <p:cNvPr id="5" name="Rounded Rectangle 4"/>
          <p:cNvSpPr/>
          <p:nvPr/>
        </p:nvSpPr>
        <p:spPr>
          <a:xfrm>
            <a:off x="203147" y="1524000"/>
            <a:ext cx="11782531" cy="5029200"/>
          </a:xfrm>
          <a:prstGeom prst="round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400" b="1" dirty="0" smtClean="0">
                <a:latin typeface="Times New Roman" pitchFamily="18" charset="0"/>
                <a:cs typeface="Times New Roman" pitchFamily="18" charset="0"/>
              </a:rPr>
              <a:t>WHITE BOX TESTING (also known as Clear Box Testing, </a:t>
            </a:r>
            <a:r>
              <a:rPr lang="en-US" sz="2800" b="1" dirty="0" smtClean="0">
                <a:latin typeface="Times New Roman" pitchFamily="18" charset="0"/>
                <a:cs typeface="Times New Roman" pitchFamily="18" charset="0"/>
              </a:rPr>
              <a:t>Open Box Testing</a:t>
            </a:r>
            <a:r>
              <a:rPr lang="en-US" sz="2400" b="1" dirty="0" smtClean="0">
                <a:latin typeface="Times New Roman" pitchFamily="18" charset="0"/>
                <a:cs typeface="Times New Roman" pitchFamily="18" charset="0"/>
              </a:rPr>
              <a:t>, Glass Box Testing, Transparent Box Testing, Code-Based Testing or Structural Testing) is a software testing method in which the internal structure/design/implementation of the item being tested is known to the tester.</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8"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3922" y="152400"/>
            <a:ext cx="11770183"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631971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solidFill>
                  <a:srgbClr val="0000FF"/>
                </a:solidFill>
                <a:latin typeface="Times New Roman" pitchFamily="18" charset="0"/>
                <a:cs typeface="Times New Roman" pitchFamily="18" charset="0"/>
              </a:rPr>
              <a:t>SUBJECT CODE:SCS1305 </a:t>
            </a:r>
            <a:r>
              <a:rPr lang="en-US" dirty="0" smtClean="0">
                <a:solidFill>
                  <a:srgbClr val="0000FF"/>
                </a:solidFill>
                <a:latin typeface="Times New Roman" pitchFamily="18" charset="0"/>
                <a:cs typeface="Times New Roman" pitchFamily="18" charset="0"/>
              </a:rPr>
              <a:t/>
            </a:r>
            <a:br>
              <a:rPr lang="en-US" dirty="0" smtClean="0">
                <a:solidFill>
                  <a:srgbClr val="0000FF"/>
                </a:solidFill>
                <a:latin typeface="Times New Roman" pitchFamily="18" charset="0"/>
                <a:cs typeface="Times New Roman" pitchFamily="18" charset="0"/>
              </a:rPr>
            </a:br>
            <a:r>
              <a:rPr lang="en-US" b="1" dirty="0" smtClean="0">
                <a:solidFill>
                  <a:srgbClr val="0000FF"/>
                </a:solidFill>
                <a:latin typeface="Times New Roman" pitchFamily="18" charset="0"/>
                <a:cs typeface="Times New Roman" pitchFamily="18" charset="0"/>
              </a:rPr>
              <a:t>SOFTWARE ENGINEERING</a:t>
            </a:r>
            <a:endParaRPr lang="en-US" b="1" dirty="0">
              <a:solidFill>
                <a:srgbClr val="0000FF"/>
              </a:solidFill>
              <a:latin typeface="Times New Roman" pitchFamily="18" charset="0"/>
              <a:cs typeface="Times New Roman" pitchFamily="18" charset="0"/>
            </a:endParaRPr>
          </a:p>
        </p:txBody>
      </p:sp>
      <p:sp>
        <p:nvSpPr>
          <p:cNvPr id="4" name="Rounded Rectangle 3"/>
          <p:cNvSpPr/>
          <p:nvPr/>
        </p:nvSpPr>
        <p:spPr>
          <a:xfrm>
            <a:off x="304721" y="1905000"/>
            <a:ext cx="11579384" cy="43434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1 INTRODUCTION</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2 SOFTWARE ENGINEERING PROCESS</a:t>
            </a:r>
          </a:p>
          <a:p>
            <a:pPr marL="342900" indent="-342900">
              <a:buFont typeface="Wingdings" pitchFamily="2" charset="2"/>
              <a:buChar char="Ø"/>
            </a:pPr>
            <a:r>
              <a:rPr lang="en-US" sz="2800" b="1" dirty="0" smtClean="0">
                <a:solidFill>
                  <a:schemeClr val="accent2">
                    <a:lumMod val="75000"/>
                  </a:schemeClr>
                </a:solidFill>
                <a:latin typeface="Times New Roman" pitchFamily="18" charset="0"/>
                <a:cs typeface="Times New Roman" pitchFamily="18" charset="0"/>
              </a:rPr>
              <a:t>UNIT 3 DESIGN PROCESS AND CONCEPTS</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4 BASIC CONCEPTS OF SOFTWARE TESTING</a:t>
            </a:r>
          </a:p>
          <a:p>
            <a:pPr marL="342900" indent="-342900">
              <a:buFont typeface="Wingdings" pitchFamily="2" charset="2"/>
              <a:buChar char="Ø"/>
            </a:pPr>
            <a:r>
              <a:rPr lang="en-US" sz="2400" b="1" dirty="0" smtClean="0">
                <a:solidFill>
                  <a:srgbClr val="0000FF"/>
                </a:solidFill>
                <a:latin typeface="Times New Roman" pitchFamily="18" charset="0"/>
                <a:cs typeface="Times New Roman" pitchFamily="18" charset="0"/>
              </a:rPr>
              <a:t>UNIT 5 COST ESTIMATION &amp; MAINTENENCE</a:t>
            </a:r>
            <a:endParaRPr lang="en-US" sz="2400" b="1" dirty="0">
              <a:solidFill>
                <a:srgbClr val="0000FF"/>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808057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What is White Box Testing Tutorial with Examples.mp4">
            <a:hlinkClick r:id="" action="ppaction://media"/>
          </p:cNvPr>
          <p:cNvPicPr>
            <a:picLocks noGrp="1" noRot="1" noChangeAspect="1"/>
          </p:cNvPicPr>
          <p:nvPr>
            <p:ph idx="1"/>
            <a:videoFile r:link="rId1"/>
          </p:nvPr>
        </p:nvPicPr>
        <p:blipFill>
          <a:blip r:embed="rId3"/>
          <a:stretch>
            <a:fillRect/>
          </a:stretch>
        </p:blipFill>
        <p:spPr>
          <a:xfrm>
            <a:off x="227012" y="177076"/>
            <a:ext cx="11582400" cy="6471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00FF"/>
                </a:solidFill>
                <a:latin typeface="Times New Roman" pitchFamily="18" charset="0"/>
                <a:cs typeface="Times New Roman" pitchFamily="18" charset="0"/>
              </a:rPr>
              <a:t>Basis path testing</a:t>
            </a:r>
          </a:p>
        </p:txBody>
      </p:sp>
      <p:sp>
        <p:nvSpPr>
          <p:cNvPr id="3" name="Content Placeholder 2"/>
          <p:cNvSpPr>
            <a:spLocks noGrp="1"/>
          </p:cNvSpPr>
          <p:nvPr>
            <p:ph idx="1"/>
          </p:nvPr>
        </p:nvSpPr>
        <p:spPr>
          <a:xfrm>
            <a:off x="203147" y="1600201"/>
            <a:ext cx="11782531" cy="4525963"/>
          </a:xfrm>
        </p:spPr>
        <p:txBody>
          <a:bodyPr>
            <a:normAutofit/>
          </a:bodyPr>
          <a:lstStyle/>
          <a:p>
            <a:pPr algn="just">
              <a:lnSpc>
                <a:spcPct val="150000"/>
              </a:lnSpc>
              <a:buFont typeface="Wingdings" pitchFamily="2" charset="2"/>
              <a:buChar char="Ø"/>
            </a:pPr>
            <a:r>
              <a:rPr lang="en-US" sz="2800" dirty="0">
                <a:latin typeface="Times New Roman" pitchFamily="18" charset="0"/>
                <a:cs typeface="Times New Roman" pitchFamily="18" charset="0"/>
              </a:rPr>
              <a:t>In software </a:t>
            </a:r>
            <a:r>
              <a:rPr lang="en-US" sz="2800" dirty="0" smtClean="0">
                <a:latin typeface="Times New Roman" pitchFamily="18" charset="0"/>
                <a:cs typeface="Times New Roman" pitchFamily="18" charset="0"/>
              </a:rPr>
              <a:t>engineering, </a:t>
            </a:r>
            <a:r>
              <a:rPr lang="en-US" sz="2800" dirty="0" smtClean="0">
                <a:solidFill>
                  <a:srgbClr val="0000FF"/>
                </a:solidFill>
                <a:latin typeface="Times New Roman" pitchFamily="18" charset="0"/>
                <a:cs typeface="Times New Roman" pitchFamily="18" charset="0"/>
              </a:rPr>
              <a:t>B</a:t>
            </a:r>
            <a:r>
              <a:rPr lang="en-US" sz="2800" b="1" dirty="0" smtClean="0">
                <a:solidFill>
                  <a:srgbClr val="0000FF"/>
                </a:solidFill>
                <a:latin typeface="Times New Roman" pitchFamily="18" charset="0"/>
                <a:cs typeface="Times New Roman" pitchFamily="18" charset="0"/>
              </a:rPr>
              <a:t>asis </a:t>
            </a:r>
            <a:r>
              <a:rPr lang="en-US" sz="2800" b="1" dirty="0">
                <a:solidFill>
                  <a:srgbClr val="0000FF"/>
                </a:solidFill>
                <a:latin typeface="Times New Roman" pitchFamily="18" charset="0"/>
                <a:cs typeface="Times New Roman" pitchFamily="18" charset="0"/>
              </a:rPr>
              <a:t>path testing</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and </a:t>
            </a:r>
            <a:r>
              <a:rPr lang="en-US" sz="2800" b="1" dirty="0">
                <a:solidFill>
                  <a:srgbClr val="0000FF"/>
                </a:solidFill>
                <a:latin typeface="Times New Roman" pitchFamily="18" charset="0"/>
                <a:cs typeface="Times New Roman" pitchFamily="18" charset="0"/>
              </a:rPr>
              <a:t>C</a:t>
            </a:r>
            <a:r>
              <a:rPr lang="en-US" sz="2800" b="1" dirty="0" smtClean="0">
                <a:solidFill>
                  <a:srgbClr val="0000FF"/>
                </a:solidFill>
                <a:latin typeface="Times New Roman" pitchFamily="18" charset="0"/>
                <a:cs typeface="Times New Roman" pitchFamily="18" charset="0"/>
              </a:rPr>
              <a:t>ontrol structure </a:t>
            </a:r>
            <a:r>
              <a:rPr lang="en-US" sz="2800" b="1" dirty="0">
                <a:solidFill>
                  <a:srgbClr val="0000FF"/>
                </a:solidFill>
                <a:latin typeface="Times New Roman" pitchFamily="18" charset="0"/>
                <a:cs typeface="Times New Roman" pitchFamily="18" charset="0"/>
              </a:rPr>
              <a:t>testing,</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are  </a:t>
            </a:r>
            <a:r>
              <a:rPr lang="en-US" sz="2800" b="1" dirty="0" smtClean="0">
                <a:solidFill>
                  <a:srgbClr val="0000FF"/>
                </a:solidFill>
                <a:latin typeface="Times New Roman" pitchFamily="18" charset="0"/>
                <a:cs typeface="Times New Roman" pitchFamily="18" charset="0"/>
              </a:rPr>
              <a:t>two</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white box method for designing test cases. </a:t>
            </a:r>
            <a:endParaRPr lang="en-US" sz="2800" dirty="0" smtClean="0">
              <a:latin typeface="Times New Roman" pitchFamily="18" charset="0"/>
              <a:cs typeface="Times New Roman" pitchFamily="18" charset="0"/>
            </a:endParaRPr>
          </a:p>
          <a:p>
            <a:pPr algn="just">
              <a:lnSpc>
                <a:spcPct val="150000"/>
              </a:lnSpc>
              <a:buFont typeface="Wingdings" pitchFamily="2" charset="2"/>
              <a:buChar char="Ø"/>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method analyzes the control flow graph of a program to find a set of linearly independent paths of execution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787" y="152400"/>
            <a:ext cx="11934891" cy="6621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86491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720" y="814389"/>
            <a:ext cx="11680959" cy="5229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558807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1574" y="41672"/>
            <a:ext cx="11884104" cy="6740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91113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47" y="46038"/>
            <a:ext cx="11782531" cy="411162"/>
          </a:xfrm>
        </p:spPr>
        <p:txBody>
          <a:bodyPr>
            <a:normAutofit/>
          </a:bodyPr>
          <a:lstStyle/>
          <a:p>
            <a:r>
              <a:rPr lang="en-US" sz="2000" dirty="0" smtClean="0">
                <a:solidFill>
                  <a:srgbClr val="0000FF"/>
                </a:solidFill>
                <a:latin typeface="Times New Roman" pitchFamily="18" charset="0"/>
                <a:cs typeface="Times New Roman" pitchFamily="18" charset="0"/>
              </a:rPr>
              <a:t>BY USING FLOW GRAPH WE CAN DERIVE 2 THINGS </a:t>
            </a:r>
            <a:endParaRPr lang="en-US" sz="20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9" y="457200"/>
            <a:ext cx="11884103" cy="632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173825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7" y="152400"/>
            <a:ext cx="11782531"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07043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7" y="152401"/>
            <a:ext cx="11884104" cy="65266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44868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1574" y="152400"/>
            <a:ext cx="11884104"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95791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9219"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751" y="152400"/>
            <a:ext cx="11899927"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85568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015" y="304801"/>
            <a:ext cx="10360501" cy="1470025"/>
          </a:xfrm>
        </p:spPr>
        <p:txBody>
          <a:bodyPr>
            <a:normAutofit/>
          </a:bodyPr>
          <a:lstStyle/>
          <a:p>
            <a:r>
              <a:rPr lang="en-US" sz="6000" b="1" dirty="0" smtClean="0">
                <a:solidFill>
                  <a:srgbClr val="0000FF"/>
                </a:solidFill>
                <a:latin typeface="Times New Roman" pitchFamily="18" charset="0"/>
                <a:cs typeface="Times New Roman" pitchFamily="18" charset="0"/>
              </a:rPr>
              <a:t>UNIT 4</a:t>
            </a:r>
            <a:endParaRPr lang="en-US" sz="6000" b="1" dirty="0">
              <a:solidFill>
                <a:srgbClr val="0000FF"/>
              </a:solidFill>
              <a:latin typeface="Times New Roman" pitchFamily="18" charset="0"/>
              <a:cs typeface="Times New Roman" pitchFamily="18" charset="0"/>
            </a:endParaRPr>
          </a:p>
        </p:txBody>
      </p:sp>
      <p:sp>
        <p:nvSpPr>
          <p:cNvPr id="3" name="Subtitle 2"/>
          <p:cNvSpPr>
            <a:spLocks noGrp="1"/>
          </p:cNvSpPr>
          <p:nvPr>
            <p:ph type="subTitle" idx="1"/>
          </p:nvPr>
        </p:nvSpPr>
        <p:spPr>
          <a:xfrm>
            <a:off x="101574" y="1981200"/>
            <a:ext cx="11985678" cy="1524000"/>
          </a:xfrm>
        </p:spPr>
        <p:txBody>
          <a:bodyPr>
            <a:normAutofit/>
          </a:bodyPr>
          <a:lstStyle/>
          <a:p>
            <a:r>
              <a:rPr lang="en-US" sz="4000" b="1" dirty="0" smtClean="0">
                <a:solidFill>
                  <a:srgbClr val="0000FF"/>
                </a:solidFill>
                <a:latin typeface="Times New Roman" pitchFamily="18" charset="0"/>
                <a:cs typeface="Times New Roman" pitchFamily="18" charset="0"/>
              </a:rPr>
              <a:t>BASIC CONCEPTS OF SOFTWARE TESTING</a:t>
            </a:r>
            <a:endParaRPr lang="en-US" sz="40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1574" y="152400"/>
            <a:ext cx="11884104" cy="647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21928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7" y="476250"/>
            <a:ext cx="11782532" cy="590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887848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What is White Box Testing Tutorial with Examples.mp4">
            <a:hlinkClick r:id="" action="ppaction://media"/>
          </p:cNvPr>
          <p:cNvPicPr>
            <a:picLocks noGrp="1" noRot="1" noChangeAspect="1"/>
          </p:cNvPicPr>
          <p:nvPr>
            <p:ph idx="1"/>
            <a:videoFile r:link="rId1"/>
          </p:nvPr>
        </p:nvPicPr>
        <p:blipFill>
          <a:blip r:embed="rId3"/>
          <a:stretch>
            <a:fillRect/>
          </a:stretch>
        </p:blipFill>
        <p:spPr>
          <a:xfrm>
            <a:off x="227012" y="177076"/>
            <a:ext cx="11582400" cy="6471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Black and White Box Testing Introduction - Georgia Tech - Software Development Process.mp4">
            <a:hlinkClick r:id="" action="ppaction://media"/>
          </p:cNvPr>
          <p:cNvPicPr>
            <a:picLocks noGrp="1" noRot="1" noChangeAspect="1"/>
          </p:cNvPicPr>
          <p:nvPr>
            <p:ph idx="1"/>
            <a:videoFile r:link="rId1"/>
          </p:nvPr>
        </p:nvPicPr>
        <p:blipFill>
          <a:blip r:embed="rId3"/>
          <a:stretch>
            <a:fillRect/>
          </a:stretch>
        </p:blipFill>
        <p:spPr>
          <a:xfrm>
            <a:off x="227012" y="228600"/>
            <a:ext cx="11658600" cy="6572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3426" y="381000"/>
            <a:ext cx="11360662" cy="601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60834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9398" y="228600"/>
            <a:ext cx="11770030" cy="640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940561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6294" y="258622"/>
            <a:ext cx="11430103" cy="6370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29956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952" y="228600"/>
            <a:ext cx="11928054" cy="640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78431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721" y="169398"/>
            <a:ext cx="11579384" cy="6519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907570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147" y="1600200"/>
            <a:ext cx="11782531" cy="4572000"/>
          </a:xfrm>
        </p:spPr>
        <p:txBody>
          <a:bodyPr>
            <a:normAutofit/>
          </a:bodyPr>
          <a:lstStyle/>
          <a:p>
            <a:pPr algn="just">
              <a:lnSpc>
                <a:spcPct val="150000"/>
              </a:lnSpc>
              <a:buFont typeface="Wingdings" pitchFamily="2" charset="2"/>
              <a:buChar char="Ø"/>
            </a:pPr>
            <a:r>
              <a:rPr lang="en-US" sz="2800" dirty="0">
                <a:latin typeface="Times New Roman" pitchFamily="18" charset="0"/>
                <a:cs typeface="Times New Roman" pitchFamily="18" charset="0"/>
              </a:rPr>
              <a:t>Black-box testing is a method of software testing that examines the functionality of an application without peering into its internal structures or workings. </a:t>
            </a:r>
            <a:endParaRPr lang="en-US" sz="2800" dirty="0" smtClean="0">
              <a:latin typeface="Times New Roman" pitchFamily="18" charset="0"/>
              <a:cs typeface="Times New Roman" pitchFamily="18" charset="0"/>
            </a:endParaRPr>
          </a:p>
          <a:p>
            <a:pPr algn="just">
              <a:lnSpc>
                <a:spcPct val="150000"/>
              </a:lnSpc>
              <a:buFont typeface="Wingdings" pitchFamily="2" charset="2"/>
              <a:buChar char="Ø"/>
            </a:pPr>
            <a:r>
              <a:rPr lang="en-US" sz="2800" dirty="0" smtClean="0">
                <a:latin typeface="Times New Roman" pitchFamily="18" charset="0"/>
                <a:cs typeface="Times New Roman" pitchFamily="18" charset="0"/>
              </a:rPr>
              <a:t>This </a:t>
            </a:r>
            <a:r>
              <a:rPr lang="en-US" sz="2800" dirty="0">
                <a:latin typeface="Times New Roman" pitchFamily="18" charset="0"/>
                <a:cs typeface="Times New Roman" pitchFamily="18" charset="0"/>
              </a:rPr>
              <a:t>method of test can be applied virtually to every level of software testing: unit, integration, system and acceptance.</a:t>
            </a:r>
          </a:p>
        </p:txBody>
      </p:sp>
      <p:sp>
        <p:nvSpPr>
          <p:cNvPr id="4" name="Rounded Rectangle 3"/>
          <p:cNvSpPr/>
          <p:nvPr/>
        </p:nvSpPr>
        <p:spPr>
          <a:xfrm>
            <a:off x="406294" y="152400"/>
            <a:ext cx="11274663" cy="121920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latin typeface="Arial Black" pitchFamily="34" charset="0"/>
                <a:cs typeface="Times New Roman" pitchFamily="18" charset="0"/>
              </a:rPr>
              <a:t>Black box testing</a:t>
            </a:r>
            <a:endParaRPr lang="en-US" sz="6000" dirty="0">
              <a:solidFill>
                <a:schemeClr val="tx1"/>
              </a:solidFill>
              <a:latin typeface="Arial Black"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gile-in-SDLC.png"/>
          <p:cNvPicPr>
            <a:picLocks noGrp="1" noChangeAspect="1"/>
          </p:cNvPicPr>
          <p:nvPr>
            <p:ph idx="1"/>
          </p:nvPr>
        </p:nvPicPr>
        <p:blipFill>
          <a:blip r:embed="rId2"/>
          <a:stretch>
            <a:fillRect/>
          </a:stretch>
        </p:blipFill>
        <p:spPr>
          <a:xfrm>
            <a:off x="1379494" y="304800"/>
            <a:ext cx="8905917" cy="6518162"/>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png"/>
          <p:cNvPicPr>
            <a:picLocks noChangeAspect="1"/>
          </p:cNvPicPr>
          <p:nvPr/>
        </p:nvPicPr>
        <p:blipFill>
          <a:blip r:embed="rId2"/>
          <a:stretch>
            <a:fillRect/>
          </a:stretch>
        </p:blipFill>
        <p:spPr>
          <a:xfrm>
            <a:off x="812589" y="762968"/>
            <a:ext cx="10995668" cy="4342432"/>
          </a:xfrm>
          <a:prstGeom prst="rect">
            <a:avLst/>
          </a:prstGeom>
        </p:spPr>
      </p:pic>
    </p:spTree>
    <p:extLst>
      <p:ext uri="{BB962C8B-B14F-4D97-AF65-F5344CB8AC3E}">
        <p14:creationId xmlns="" xmlns:p14="http://schemas.microsoft.com/office/powerpoint/2010/main" val="798055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7869" y="98122"/>
            <a:ext cx="11151784" cy="66074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364412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6291" y="152400"/>
            <a:ext cx="11617814" cy="65315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812735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28" y="228600"/>
            <a:ext cx="11837707" cy="647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859442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1574" y="228601"/>
            <a:ext cx="11985678" cy="62483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00517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745" y="381000"/>
            <a:ext cx="12250576" cy="647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28418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304800"/>
            <a:ext cx="12087251" cy="624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560676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228601"/>
            <a:ext cx="12188824" cy="64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072863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722" y="409575"/>
            <a:ext cx="11579384" cy="6038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655605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8604" y="228600"/>
            <a:ext cx="11938648"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50793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oftware-Testing-1 (1).png"/>
          <p:cNvPicPr>
            <a:picLocks noGrp="1" noChangeAspect="1"/>
          </p:cNvPicPr>
          <p:nvPr>
            <p:ph idx="1"/>
          </p:nvPr>
        </p:nvPicPr>
        <p:blipFill>
          <a:blip r:embed="rId2"/>
          <a:stretch>
            <a:fillRect/>
          </a:stretch>
        </p:blipFill>
        <p:spPr>
          <a:xfrm>
            <a:off x="203149" y="228600"/>
            <a:ext cx="11680956" cy="6096000"/>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7" y="338464"/>
            <a:ext cx="11680957" cy="6210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622480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1573" y="448264"/>
            <a:ext cx="1178253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605311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149" y="326571"/>
            <a:ext cx="11680957" cy="62266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42025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0000FF"/>
                </a:solidFill>
                <a:latin typeface="Times New Roman" pitchFamily="18" charset="0"/>
                <a:cs typeface="Times New Roman" pitchFamily="18" charset="0"/>
              </a:rPr>
              <a:t>Gray-box testing</a:t>
            </a:r>
            <a:endParaRPr lang="en-US" sz="4000"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609441" y="1600200"/>
            <a:ext cx="11274663" cy="4572000"/>
          </a:xfrm>
        </p:spPr>
        <p:txBody>
          <a:bodyPr/>
          <a:lstStyle/>
          <a:p>
            <a:pPr algn="just"/>
            <a:r>
              <a:rPr lang="en-US" dirty="0" smtClean="0">
                <a:latin typeface="Times New Roman" pitchFamily="18" charset="0"/>
                <a:cs typeface="Times New Roman" pitchFamily="18" charset="0"/>
              </a:rPr>
              <a:t>Gray-box testing is a combination of white-box testing and black-box testing. The aim of this testing is to search for the defects if any due to improper structure or improper usage of applications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latin typeface="Times New Roman" pitchFamily="18" charset="0"/>
                <a:cs typeface="Times New Roman" pitchFamily="18" charset="0"/>
              </a:rPr>
              <a:t>Gray-box testing</a:t>
            </a:r>
            <a:endParaRPr lang="en-US" dirty="0"/>
          </a:p>
        </p:txBody>
      </p:sp>
      <p:pic>
        <p:nvPicPr>
          <p:cNvPr id="4" name="Content Placeholder 3" descr="download.png"/>
          <p:cNvPicPr>
            <a:picLocks noGrp="1" noChangeAspect="1"/>
          </p:cNvPicPr>
          <p:nvPr>
            <p:ph idx="1"/>
          </p:nvPr>
        </p:nvPicPr>
        <p:blipFill>
          <a:blip r:embed="rId2"/>
          <a:stretch>
            <a:fillRect/>
          </a:stretch>
        </p:blipFill>
        <p:spPr>
          <a:xfrm>
            <a:off x="2336192" y="1524001"/>
            <a:ext cx="5992838" cy="4495799"/>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threePt" dir="t"/>
            </a:scene3d>
          </a:bodyPr>
          <a:lstStyle/>
          <a:p>
            <a:r>
              <a:rPr lang="en-US" b="1" dirty="0" smtClean="0">
                <a:ln/>
                <a:solidFill>
                  <a:srgbClr val="0E13E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Regression testing </a:t>
            </a:r>
            <a:r>
              <a:rPr lang="en-US" b="1" dirty="0" smtClean="0">
                <a:ln/>
                <a:solidFill>
                  <a:srgbClr val="0E13E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r>
            <a:br>
              <a:rPr lang="en-US" b="1" dirty="0" smtClean="0">
                <a:ln/>
                <a:solidFill>
                  <a:srgbClr val="0E13E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endParaRPr lang="en-US" b="1" dirty="0" smtClean="0">
              <a:ln/>
              <a:solidFill>
                <a:srgbClr val="0E13E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07288" y="-6350"/>
          <a:ext cx="11839031" cy="6821805"/>
        </p:xfrm>
        <a:graphic>
          <a:graphicData uri="http://schemas.openxmlformats.org/presentationml/2006/ole">
            <p:oleObj spid="_x0000_s1026" r:id="rId3" imgW="8961905" imgH="6295238" progId="PBrush">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304721" y="365125"/>
          <a:ext cx="11045488" cy="6333490"/>
        </p:xfrm>
        <a:graphic>
          <a:graphicData uri="http://schemas.openxmlformats.org/presentationml/2006/ole">
            <p:oleObj spid="_x0000_s2050" r:id="rId3" imgW="8152381" imgH="5152381" progId="PBrush">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278693" y="183516"/>
          <a:ext cx="11580653" cy="6490335"/>
        </p:xfrm>
        <a:graphic>
          <a:graphicData uri="http://schemas.openxmlformats.org/presentationml/2006/ole">
            <p:oleObj spid="_x0000_s3074" r:id="rId3" imgW="8085714" imgH="4944165" progId="PBrush">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91085" y="90805"/>
          <a:ext cx="11763486" cy="6631940"/>
        </p:xfrm>
        <a:graphic>
          <a:graphicData uri="http://schemas.openxmlformats.org/presentationml/2006/ole">
            <p:oleObj spid="_x0000_s4098" r:id="rId3" imgW="11383964" imgH="5838095" progId="PBrush">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29897" y="381000"/>
            <a:ext cx="9243192" cy="6172200"/>
          </a:xfrm>
          <a:prstGeom prst="round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FF"/>
                </a:solidFill>
                <a:latin typeface="Times New Roman" pitchFamily="18" charset="0"/>
                <a:cs typeface="Times New Roman" pitchFamily="18" charset="0"/>
              </a:rPr>
              <a:t>BASIC CONCEPTS OF SOFTWARE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Levels </a:t>
            </a:r>
          </a:p>
          <a:p>
            <a:pPr>
              <a:buFont typeface="Wingdings" pitchFamily="2" charset="2"/>
              <a:buChar char="Ø"/>
            </a:pPr>
            <a:r>
              <a:rPr lang="en-US" dirty="0" smtClean="0">
                <a:solidFill>
                  <a:srgbClr val="0000FF"/>
                </a:solidFill>
                <a:latin typeface="Times New Roman" pitchFamily="18" charset="0"/>
                <a:cs typeface="Times New Roman" pitchFamily="18" charset="0"/>
              </a:rPr>
              <a:t>Software Testing Fundamentals </a:t>
            </a:r>
          </a:p>
          <a:p>
            <a:pPr>
              <a:buFont typeface="Wingdings" pitchFamily="2" charset="2"/>
              <a:buChar char="Ø"/>
            </a:pPr>
            <a:r>
              <a:rPr lang="en-US" dirty="0" smtClean="0">
                <a:solidFill>
                  <a:srgbClr val="0000FF"/>
                </a:solidFill>
                <a:latin typeface="Times New Roman" pitchFamily="18" charset="0"/>
                <a:cs typeface="Times New Roman" pitchFamily="18" charset="0"/>
              </a:rPr>
              <a:t>Types of s/w test </a:t>
            </a:r>
          </a:p>
          <a:p>
            <a:pPr>
              <a:buFont typeface="Wingdings" pitchFamily="2" charset="2"/>
              <a:buChar char="Ø"/>
            </a:pPr>
            <a:r>
              <a:rPr lang="en-US" dirty="0" smtClean="0">
                <a:solidFill>
                  <a:srgbClr val="0000FF"/>
                </a:solidFill>
                <a:latin typeface="Times New Roman" pitchFamily="18" charset="0"/>
                <a:cs typeface="Times New Roman" pitchFamily="18" charset="0"/>
              </a:rPr>
              <a:t> White box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 Basis path testing </a:t>
            </a:r>
          </a:p>
          <a:p>
            <a:pPr>
              <a:buFont typeface="Wingdings" pitchFamily="2" charset="2"/>
              <a:buChar char="Ø"/>
            </a:pPr>
            <a:r>
              <a:rPr lang="en-US" dirty="0" smtClean="0">
                <a:solidFill>
                  <a:srgbClr val="0000FF"/>
                </a:solidFill>
                <a:latin typeface="Times New Roman" pitchFamily="18" charset="0"/>
                <a:cs typeface="Times New Roman" pitchFamily="18" charset="0"/>
              </a:rPr>
              <a:t> Black box testing </a:t>
            </a:r>
          </a:p>
          <a:p>
            <a:pPr>
              <a:buFont typeface="Wingdings" pitchFamily="2" charset="2"/>
              <a:buChar char="Ø"/>
            </a:pPr>
            <a:r>
              <a:rPr lang="en-US" dirty="0" smtClean="0">
                <a:solidFill>
                  <a:srgbClr val="0000FF"/>
                </a:solidFill>
                <a:latin typeface="Times New Roman" pitchFamily="18" charset="0"/>
                <a:cs typeface="Times New Roman" pitchFamily="18" charset="0"/>
              </a:rPr>
              <a:t>Control Structure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 Regression testing </a:t>
            </a:r>
          </a:p>
          <a:p>
            <a:pPr>
              <a:buFont typeface="Wingdings" pitchFamily="2" charset="2"/>
              <a:buChar char="Ø"/>
            </a:pPr>
            <a:r>
              <a:rPr lang="en-US" dirty="0" smtClean="0">
                <a:solidFill>
                  <a:srgbClr val="0000FF"/>
                </a:solidFill>
                <a:latin typeface="Times New Roman" pitchFamily="18" charset="0"/>
                <a:cs typeface="Times New Roman" pitchFamily="18" charset="0"/>
              </a:rPr>
              <a:t> Testing in the large S/W testing strategies</a:t>
            </a:r>
          </a:p>
          <a:p>
            <a:pPr>
              <a:buFont typeface="Wingdings" pitchFamily="2" charset="2"/>
              <a:buChar char="Ø"/>
            </a:pPr>
            <a:r>
              <a:rPr lang="en-US" dirty="0" smtClean="0">
                <a:solidFill>
                  <a:srgbClr val="0000FF"/>
                </a:solidFill>
                <a:latin typeface="Times New Roman" pitchFamily="18" charset="0"/>
                <a:cs typeface="Times New Roman" pitchFamily="18" charset="0"/>
              </a:rPr>
              <a:t>  Strategic approach and issues</a:t>
            </a:r>
          </a:p>
          <a:p>
            <a:pPr>
              <a:buFont typeface="Wingdings" pitchFamily="2" charset="2"/>
              <a:buChar char="Ø"/>
            </a:pPr>
            <a:r>
              <a:rPr lang="en-US" dirty="0" smtClean="0">
                <a:solidFill>
                  <a:srgbClr val="0000FF"/>
                </a:solidFill>
                <a:latin typeface="Times New Roman" pitchFamily="18" charset="0"/>
                <a:cs typeface="Times New Roman" pitchFamily="18" charset="0"/>
              </a:rPr>
              <a:t>  UNIT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  Integration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  Validation testing</a:t>
            </a:r>
          </a:p>
          <a:p>
            <a:pPr>
              <a:buFont typeface="Wingdings" pitchFamily="2" charset="2"/>
              <a:buChar char="Ø"/>
            </a:pPr>
            <a:r>
              <a:rPr lang="en-US" dirty="0" smtClean="0">
                <a:solidFill>
                  <a:srgbClr val="0000FF"/>
                </a:solidFill>
                <a:latin typeface="Times New Roman" pitchFamily="18" charset="0"/>
                <a:cs typeface="Times New Roman" pitchFamily="18" charset="0"/>
              </a:rPr>
              <a:t> System testing and debugging</a:t>
            </a:r>
          </a:p>
          <a:p>
            <a:pPr>
              <a:buFont typeface="Wingdings" pitchFamily="2" charset="2"/>
              <a:buChar char="Ø"/>
            </a:pPr>
            <a:r>
              <a:rPr lang="en-US" dirty="0" smtClean="0">
                <a:solidFill>
                  <a:srgbClr val="0000FF"/>
                </a:solidFill>
                <a:latin typeface="Times New Roman" pitchFamily="18" charset="0"/>
                <a:cs typeface="Times New Roman" pitchFamily="18" charset="0"/>
              </a:rPr>
              <a:t>Case studies  </a:t>
            </a:r>
          </a:p>
          <a:p>
            <a:pPr>
              <a:buFont typeface="Wingdings" pitchFamily="2" charset="2"/>
              <a:buChar char="Ø"/>
            </a:pPr>
            <a:r>
              <a:rPr lang="en-US" dirty="0" smtClean="0">
                <a:solidFill>
                  <a:srgbClr val="0000FF"/>
                </a:solidFill>
                <a:latin typeface="Times New Roman" pitchFamily="18" charset="0"/>
                <a:cs typeface="Times New Roman" pitchFamily="18" charset="0"/>
              </a:rPr>
              <a:t>Writing black box and white box testing</a:t>
            </a:r>
            <a:r>
              <a:rPr lang="en-US" dirty="0" smtClean="0"/>
              <a:t>.</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p:cNvGraphicFramePr>
          <p:nvPr>
            <p:ph idx="1"/>
          </p:nvPr>
        </p:nvGraphicFramePr>
        <p:xfrm>
          <a:off x="107922" y="196850"/>
          <a:ext cx="11719682" cy="6502400"/>
        </p:xfrm>
        <a:graphic>
          <a:graphicData uri="http://schemas.openxmlformats.org/presentationml/2006/ole">
            <p:oleObj spid="_x0000_s5122" r:id="rId3" imgW="9038095" imgH="5742857" progId="PBrush">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Content Placeholder 6"/>
          <p:cNvGraphicFramePr>
            <a:graphicFrameLocks/>
          </p:cNvGraphicFramePr>
          <p:nvPr>
            <p:ph idx="1"/>
          </p:nvPr>
        </p:nvGraphicFramePr>
        <p:xfrm>
          <a:off x="168866" y="87631"/>
          <a:ext cx="11879026" cy="6741795"/>
        </p:xfrm>
        <a:graphic>
          <a:graphicData uri="http://schemas.openxmlformats.org/presentationml/2006/ole">
            <p:oleObj spid="_x0000_s6146" r:id="rId3" imgW="452520" imgH="243720" progId="PBrush">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47613" y="135891"/>
          <a:ext cx="11993931" cy="6501765"/>
        </p:xfrm>
        <a:graphic>
          <a:graphicData uri="http://schemas.openxmlformats.org/presentationml/2006/ole">
            <p:oleObj spid="_x0000_s7170" r:id="rId3" imgW="11631649" imgH="5952381" progId="PBrush">
              <p:embed/>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370109" y="365125"/>
          <a:ext cx="11463209" cy="6404610"/>
        </p:xfrm>
        <a:graphic>
          <a:graphicData uri="http://schemas.openxmlformats.org/presentationml/2006/ole">
            <p:oleObj spid="_x0000_s8194" r:id="rId3" imgW="462600" imgH="253080" progId="PBrush">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297" y="2237741"/>
            <a:ext cx="10512862" cy="1325563"/>
          </a:xfrm>
        </p:spPr>
        <p:txBody>
          <a:bodyPr/>
          <a:lstStyle/>
          <a:p>
            <a:r>
              <a:rPr lang="en-US" sz="5400" b="1">
                <a:solidFill>
                  <a:srgbClr val="0E13E0"/>
                </a:solidFill>
                <a:latin typeface="Times New Roman" panose="02020603050405020304" pitchFamily="18" charset="0"/>
                <a:cs typeface="Times New Roman" panose="02020603050405020304" pitchFamily="18" charset="0"/>
              </a:rPr>
              <a:t>When to aplly Regression Testing?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92990" y="216536"/>
          <a:ext cx="11832048" cy="6503035"/>
        </p:xfrm>
        <a:graphic>
          <a:graphicData uri="http://schemas.openxmlformats.org/presentationml/2006/ole">
            <p:oleObj spid="_x0000_s9218" r:id="rId3" imgW="456840" imgH="234360" progId="PBrush">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96799" y="365125"/>
          <a:ext cx="11912672" cy="6289040"/>
        </p:xfrm>
        <a:graphic>
          <a:graphicData uri="http://schemas.openxmlformats.org/presentationml/2006/ole">
            <p:oleObj spid="_x0000_s10242" r:id="rId3" imgW="11476190" imgH="5915851" progId="PBrush">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33951" y="364491"/>
          <a:ext cx="11931717" cy="5944235"/>
        </p:xfrm>
        <a:graphic>
          <a:graphicData uri="http://schemas.openxmlformats.org/presentationml/2006/ole">
            <p:oleObj spid="_x0000_s11266" r:id="rId3" imgW="11761905" imgH="5858693" progId="PBrush">
              <p:embed/>
            </p:oleObj>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84737" y="151765"/>
          <a:ext cx="11819351" cy="6353810"/>
        </p:xfrm>
        <a:graphic>
          <a:graphicData uri="http://schemas.openxmlformats.org/presentationml/2006/ole">
            <p:oleObj spid="_x0000_s12290" r:id="rId3" imgW="11571429" imgH="5706272" progId="PBrush">
              <p:embed/>
            </p:oleObj>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249490" y="232411"/>
          <a:ext cx="11672070" cy="6288405"/>
        </p:xfrm>
        <a:graphic>
          <a:graphicData uri="http://schemas.openxmlformats.org/presentationml/2006/ole">
            <p:oleObj spid="_x0000_s13314" r:id="rId3" imgW="11685714" imgH="6047619" progId="PBrush">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latin typeface="Times New Roman" pitchFamily="18" charset="0"/>
                <a:cs typeface="Times New Roman" pitchFamily="18" charset="0"/>
              </a:rPr>
              <a:t>SOFTWARE TESTING</a:t>
            </a:r>
            <a:endParaRPr lang="en-US" b="1" dirty="0">
              <a:solidFill>
                <a:srgbClr val="0000FF"/>
              </a:solidFill>
              <a:latin typeface="Times New Roman" pitchFamily="18" charset="0"/>
              <a:cs typeface="Times New Roman" pitchFamily="18" charset="0"/>
            </a:endParaRPr>
          </a:p>
        </p:txBody>
      </p:sp>
      <p:sp>
        <p:nvSpPr>
          <p:cNvPr id="3" name="Content Placeholder 2"/>
          <p:cNvSpPr>
            <a:spLocks noGrp="1"/>
          </p:cNvSpPr>
          <p:nvPr>
            <p:ph idx="1"/>
          </p:nvPr>
        </p:nvSpPr>
        <p:spPr>
          <a:xfrm>
            <a:off x="0" y="1600201"/>
            <a:ext cx="11985678" cy="4525963"/>
          </a:xfrm>
        </p:spPr>
        <p:txBody>
          <a:bodyPr/>
          <a:lstStyle/>
          <a:p>
            <a:pPr algn="just">
              <a:lnSpc>
                <a:spcPct val="150000"/>
              </a:lnSpc>
            </a:pPr>
            <a:r>
              <a:rPr lang="en-US" sz="2400" b="1" dirty="0">
                <a:latin typeface="Times New Roman" pitchFamily="18" charset="0"/>
                <a:cs typeface="Times New Roman" pitchFamily="18" charset="0"/>
              </a:rPr>
              <a:t>Software testing</a:t>
            </a:r>
            <a:r>
              <a:rPr lang="en-US" sz="2400" dirty="0">
                <a:latin typeface="Times New Roman" pitchFamily="18" charset="0"/>
                <a:cs typeface="Times New Roman" pitchFamily="18" charset="0"/>
              </a:rPr>
              <a:t> is a process, to evaluate the functionality of a </a:t>
            </a:r>
            <a:r>
              <a:rPr lang="en-US" sz="2400" b="1" dirty="0">
                <a:solidFill>
                  <a:srgbClr val="0000FF"/>
                </a:solidFill>
                <a:latin typeface="Times New Roman" pitchFamily="18" charset="0"/>
                <a:cs typeface="Times New Roman" pitchFamily="18" charset="0"/>
              </a:rPr>
              <a:t>software</a:t>
            </a:r>
            <a:r>
              <a:rPr lang="en-US" sz="2400" dirty="0">
                <a:solidFill>
                  <a:srgbClr val="0000FF"/>
                </a:solidFill>
                <a:latin typeface="Times New Roman" pitchFamily="18" charset="0"/>
                <a:cs typeface="Times New Roman" pitchFamily="18" charset="0"/>
              </a:rPr>
              <a:t> application </a:t>
            </a:r>
            <a:r>
              <a:rPr lang="en-US" sz="2400" dirty="0">
                <a:latin typeface="Times New Roman" pitchFamily="18" charset="0"/>
                <a:cs typeface="Times New Roman" pitchFamily="18" charset="0"/>
              </a:rPr>
              <a:t>with an intent to find whether the developed </a:t>
            </a:r>
            <a:r>
              <a:rPr lang="en-US" sz="2400" b="1" dirty="0">
                <a:latin typeface="Times New Roman" pitchFamily="18" charset="0"/>
                <a:cs typeface="Times New Roman" pitchFamily="18" charset="0"/>
              </a:rPr>
              <a:t>software</a:t>
            </a:r>
            <a:r>
              <a:rPr lang="en-US" sz="2400" dirty="0">
                <a:latin typeface="Times New Roman" pitchFamily="18" charset="0"/>
                <a:cs typeface="Times New Roman" pitchFamily="18" charset="0"/>
              </a:rPr>
              <a:t> met the </a:t>
            </a:r>
            <a:r>
              <a:rPr lang="en-US" sz="2400" dirty="0">
                <a:solidFill>
                  <a:srgbClr val="0000FF"/>
                </a:solidFill>
                <a:latin typeface="Times New Roman" pitchFamily="18" charset="0"/>
                <a:cs typeface="Times New Roman" pitchFamily="18" charset="0"/>
              </a:rPr>
              <a:t>specified requirements </a:t>
            </a:r>
            <a:r>
              <a:rPr lang="en-US" sz="2400" dirty="0">
                <a:latin typeface="Times New Roman" pitchFamily="18" charset="0"/>
                <a:cs typeface="Times New Roman" pitchFamily="18" charset="0"/>
              </a:rPr>
              <a:t>or not and to identify the </a:t>
            </a:r>
            <a:r>
              <a:rPr lang="en-US" sz="2400" dirty="0">
                <a:solidFill>
                  <a:srgbClr val="0000FF"/>
                </a:solidFill>
                <a:latin typeface="Times New Roman" pitchFamily="18" charset="0"/>
                <a:cs typeface="Times New Roman" pitchFamily="18" charset="0"/>
              </a:rPr>
              <a:t>defects</a:t>
            </a:r>
            <a:r>
              <a:rPr lang="en-US" sz="2400" dirty="0">
                <a:latin typeface="Times New Roman" pitchFamily="18" charset="0"/>
                <a:cs typeface="Times New Roman" pitchFamily="18" charset="0"/>
              </a:rPr>
              <a:t> to ensure that the product is </a:t>
            </a:r>
            <a:r>
              <a:rPr lang="en-US" sz="2400" dirty="0">
                <a:solidFill>
                  <a:srgbClr val="0000FF"/>
                </a:solidFill>
                <a:latin typeface="Times New Roman" pitchFamily="18" charset="0"/>
                <a:cs typeface="Times New Roman" pitchFamily="18" charset="0"/>
              </a:rPr>
              <a:t>defect free </a:t>
            </a:r>
            <a:r>
              <a:rPr lang="en-US" sz="2400" dirty="0">
                <a:latin typeface="Times New Roman" pitchFamily="18" charset="0"/>
                <a:cs typeface="Times New Roman" pitchFamily="18" charset="0"/>
              </a:rPr>
              <a:t>in order to produce the quality product</a:t>
            </a:r>
            <a:r>
              <a:rPr lang="en-US" dirty="0"/>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220288" y="365125"/>
          <a:ext cx="11708255" cy="6273165"/>
        </p:xfrm>
        <a:graphic>
          <a:graphicData uri="http://schemas.openxmlformats.org/presentationml/2006/ole">
            <p:oleObj spid="_x0000_s14338" r:id="rId3" imgW="11571429" imgH="5858693" progId="PBrush">
              <p:embed/>
            </p:oleObj>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328845" y="365125"/>
          <a:ext cx="11271489" cy="6273165"/>
        </p:xfrm>
        <a:graphic>
          <a:graphicData uri="http://schemas.openxmlformats.org/presentationml/2006/ole">
            <p:oleObj spid="_x0000_s15362" r:id="rId3" imgW="458280" imgH="249480" progId="PBrush">
              <p:embed/>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265361" y="238760"/>
          <a:ext cx="11526058" cy="6471920"/>
        </p:xfrm>
        <a:graphic>
          <a:graphicData uri="http://schemas.openxmlformats.org/presentationml/2006/ole">
            <p:oleObj spid="_x0000_s16386" r:id="rId3" imgW="451080" imgH="247320" progId="PBrush">
              <p:embed/>
            </p:oleObj>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66962" y="162560"/>
          <a:ext cx="11428928" cy="6369050"/>
        </p:xfrm>
        <a:graphic>
          <a:graphicData uri="http://schemas.openxmlformats.org/presentationml/2006/ole">
            <p:oleObj spid="_x0000_s17410" r:id="rId3" imgW="11193437" imgH="6485714" progId="PBrush">
              <p:embed/>
            </p:oleObj>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204417" y="199390"/>
          <a:ext cx="11959650" cy="6502400"/>
        </p:xfrm>
        <a:graphic>
          <a:graphicData uri="http://schemas.openxmlformats.org/presentationml/2006/ole">
            <p:oleObj spid="_x0000_s18434" r:id="rId3" imgW="448200" imgH="234360" progId="PBrush">
              <p:embed/>
            </p:oleObj>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93321" y="212726"/>
          <a:ext cx="12001549" cy="6495415"/>
        </p:xfrm>
        <a:graphic>
          <a:graphicData uri="http://schemas.openxmlformats.org/presentationml/2006/ole">
            <p:oleObj spid="_x0000_s19458" r:id="rId3" imgW="450360" imgH="246600" progId="PBrush">
              <p:embed/>
            </p:oleObj>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83467" y="248920"/>
          <a:ext cx="11753328" cy="6436360"/>
        </p:xfrm>
        <a:graphic>
          <a:graphicData uri="http://schemas.openxmlformats.org/presentationml/2006/ole">
            <p:oleObj spid="_x0000_s20482" r:id="rId3" imgW="11742857" imgH="6428571" progId="PBrush">
              <p:embed/>
            </p:oleObj>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ph idx="1"/>
          </p:nvPr>
        </p:nvGraphicFramePr>
        <p:xfrm>
          <a:off x="1409968" y="471170"/>
          <a:ext cx="8694060" cy="6210300"/>
        </p:xfrm>
        <a:graphic>
          <a:graphicData uri="http://schemas.openxmlformats.org/presentationml/2006/ole">
            <p:oleObj spid="_x0000_s21506" r:id="rId3" imgW="8980952" imgH="6601746" progId="PBrush">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p:cNvGraphicFramePr>
          <p:nvPr>
            <p:ph idx="1"/>
          </p:nvPr>
        </p:nvGraphicFramePr>
        <p:xfrm>
          <a:off x="1915931" y="365125"/>
          <a:ext cx="9142254" cy="6351270"/>
        </p:xfrm>
        <a:graphic>
          <a:graphicData uri="http://schemas.openxmlformats.org/presentationml/2006/ole">
            <p:oleObj spid="_x0000_s22530" r:id="rId3" imgW="9097645" imgH="6714286" progId="PBrush">
              <p:embed/>
            </p:oleObj>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819400"/>
            <a:ext cx="10969943" cy="1143000"/>
          </a:xfrm>
        </p:spPr>
        <p:txBody>
          <a:bodyPr>
            <a:noAutofit/>
          </a:bodyPr>
          <a:lstStyle/>
          <a:p>
            <a:r>
              <a:rPr lang="en-US" sz="7200" b="1" dirty="0" smtClean="0">
                <a:solidFill>
                  <a:srgbClr val="2111EF"/>
                </a:solidFill>
                <a:latin typeface="Times New Roman" pitchFamily="18" charset="0"/>
                <a:cs typeface="Times New Roman" pitchFamily="18" charset="0"/>
              </a:rPr>
              <a:t>UNIT TESTING</a:t>
            </a:r>
            <a:br>
              <a:rPr lang="en-US" sz="7200" b="1" dirty="0" smtClean="0">
                <a:solidFill>
                  <a:srgbClr val="2111EF"/>
                </a:solidFill>
                <a:latin typeface="Times New Roman" pitchFamily="18" charset="0"/>
                <a:cs typeface="Times New Roman" pitchFamily="18" charset="0"/>
              </a:rPr>
            </a:br>
            <a:endParaRPr lang="en-US" sz="72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868362"/>
          </a:xfrm>
        </p:spPr>
        <p:txBody>
          <a:bodyPr>
            <a:normAutofit/>
          </a:bodyPr>
          <a:lstStyle/>
          <a:p>
            <a:r>
              <a:rPr lang="en-US" dirty="0" smtClean="0">
                <a:solidFill>
                  <a:srgbClr val="0000FF"/>
                </a:solidFill>
                <a:latin typeface="Times New Roman" pitchFamily="18" charset="0"/>
                <a:cs typeface="Times New Roman" pitchFamily="18" charset="0"/>
              </a:rPr>
              <a:t>Testing Objectives</a:t>
            </a:r>
          </a:p>
        </p:txBody>
      </p:sp>
      <p:sp>
        <p:nvSpPr>
          <p:cNvPr id="3" name="Content Placeholder 2"/>
          <p:cNvSpPr>
            <a:spLocks noGrp="1"/>
          </p:cNvSpPr>
          <p:nvPr>
            <p:ph idx="1"/>
          </p:nvPr>
        </p:nvSpPr>
        <p:spPr>
          <a:xfrm>
            <a:off x="203147" y="1371600"/>
            <a:ext cx="11782531" cy="5181600"/>
          </a:xfrm>
        </p:spPr>
        <p:txBody>
          <a:bodyPr>
            <a:normAutofit/>
          </a:bodyPr>
          <a:lstStyle/>
          <a:p>
            <a:pPr algn="just">
              <a:lnSpc>
                <a:spcPct val="150000"/>
              </a:lnSpc>
              <a:buFont typeface="Wingdings" pitchFamily="2" charset="2"/>
              <a:buChar char="Ø"/>
            </a:pPr>
            <a:r>
              <a:rPr lang="en-US" sz="2800" dirty="0" smtClean="0">
                <a:latin typeface="Times New Roman" pitchFamily="18" charset="0"/>
                <a:cs typeface="Times New Roman" pitchFamily="18" charset="0"/>
              </a:rPr>
              <a:t>Testing is a process of executing a program with the intent of finding </a:t>
            </a:r>
            <a:r>
              <a:rPr lang="en-US" sz="2800" dirty="0" smtClean="0">
                <a:solidFill>
                  <a:schemeClr val="accent6">
                    <a:lumMod val="50000"/>
                  </a:schemeClr>
                </a:solidFill>
                <a:latin typeface="Times New Roman" pitchFamily="18" charset="0"/>
                <a:cs typeface="Times New Roman" pitchFamily="18" charset="0"/>
              </a:rPr>
              <a:t>an error.</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A good test case is one that has a high probability of finding </a:t>
            </a:r>
            <a:r>
              <a:rPr lang="en-US" sz="2800" dirty="0" smtClean="0">
                <a:solidFill>
                  <a:schemeClr val="accent6">
                    <a:lumMod val="50000"/>
                  </a:schemeClr>
                </a:solidFill>
                <a:latin typeface="Times New Roman" pitchFamily="18" charset="0"/>
                <a:cs typeface="Times New Roman" pitchFamily="18" charset="0"/>
              </a:rPr>
              <a:t>an as-yet undiscovered error</a:t>
            </a:r>
            <a:r>
              <a:rPr lang="en-US" sz="2800" dirty="0" smtClean="0">
                <a:latin typeface="Times New Roman" pitchFamily="18" charset="0"/>
                <a:cs typeface="Times New Roman" pitchFamily="18" charset="0"/>
              </a:rPr>
              <a:t>. </a:t>
            </a:r>
          </a:p>
          <a:p>
            <a:pPr algn="just">
              <a:lnSpc>
                <a:spcPct val="150000"/>
              </a:lnSpc>
              <a:buFont typeface="Wingdings" pitchFamily="2" charset="2"/>
              <a:buChar char="Ø"/>
            </a:pPr>
            <a:r>
              <a:rPr lang="en-US" sz="2800" dirty="0" smtClean="0">
                <a:latin typeface="Times New Roman" pitchFamily="18" charset="0"/>
                <a:cs typeface="Times New Roman" pitchFamily="18" charset="0"/>
              </a:rPr>
              <a:t> A successful test is one that uncovers </a:t>
            </a:r>
            <a:r>
              <a:rPr lang="en-US" sz="2800" dirty="0" smtClean="0">
                <a:solidFill>
                  <a:schemeClr val="accent6">
                    <a:lumMod val="50000"/>
                  </a:schemeClr>
                </a:solidFill>
                <a:latin typeface="Times New Roman" pitchFamily="18" charset="0"/>
                <a:cs typeface="Times New Roman" pitchFamily="18" charset="0"/>
              </a:rPr>
              <a:t>an as-yet-undiscovered error</a:t>
            </a:r>
            <a:endParaRPr lang="en-US" sz="2800" dirty="0">
              <a:solidFill>
                <a:schemeClr val="accent6">
                  <a:lumMod val="5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2800" dirty="0" smtClean="0">
                <a:latin typeface="Times New Roman" pitchFamily="18" charset="0"/>
                <a:cs typeface="Times New Roman" pitchFamily="18" charset="0"/>
              </a:rPr>
              <a:t>SYLLABUS</a:t>
            </a:r>
            <a:endParaRPr lang="en-US" sz="28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1218883" y="2514600"/>
            <a:ext cx="9751060" cy="1295400"/>
          </a:xfrm>
          <a:prstGeom prst="rect">
            <a:avLst/>
          </a:prstGeom>
        </p:spPr>
      </p:pic>
    </p:spTree>
    <p:extLst>
      <p:ext uri="{BB962C8B-B14F-4D97-AF65-F5344CB8AC3E}">
        <p14:creationId xmlns:p14="http://schemas.microsoft.com/office/powerpoint/2010/main" xmlns="" val="11356098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548" y="2156282"/>
            <a:ext cx="10642368" cy="1888337"/>
          </a:xfrm>
          <a:prstGeom prst="rect">
            <a:avLst/>
          </a:prstGeom>
        </p:spPr>
        <p:txBody>
          <a:bodyPr vert="horz" wrap="square" lIns="0" tIns="13335" rIns="0" bIns="0" rtlCol="0">
            <a:spAutoFit/>
          </a:bodyPr>
          <a:lstStyle/>
          <a:p>
            <a:pPr marL="332740" marR="14604" indent="-320040">
              <a:lnSpc>
                <a:spcPct val="100000"/>
              </a:lnSpc>
              <a:spcBef>
                <a:spcPts val="105"/>
              </a:spcBef>
              <a:buClr>
                <a:srgbClr val="DD8046"/>
              </a:buClr>
              <a:buSzPct val="60344"/>
              <a:buFont typeface="Wingdings"/>
              <a:buChar char=""/>
              <a:tabLst>
                <a:tab pos="332740" algn="l"/>
              </a:tabLst>
            </a:pPr>
            <a:r>
              <a:rPr sz="2900" dirty="0">
                <a:latin typeface="Arial"/>
                <a:cs typeface="Arial"/>
              </a:rPr>
              <a:t>is a level of the software testing process</a:t>
            </a:r>
            <a:r>
              <a:rPr sz="2900" spc="-185" dirty="0">
                <a:latin typeface="Arial"/>
                <a:cs typeface="Arial"/>
              </a:rPr>
              <a:t> </a:t>
            </a:r>
            <a:r>
              <a:rPr sz="2900" dirty="0">
                <a:latin typeface="Arial"/>
                <a:cs typeface="Arial"/>
              </a:rPr>
              <a:t>where  individual units/components of a  software/system are</a:t>
            </a:r>
            <a:r>
              <a:rPr sz="2900" spc="-95" dirty="0">
                <a:latin typeface="Arial"/>
                <a:cs typeface="Arial"/>
              </a:rPr>
              <a:t> </a:t>
            </a:r>
            <a:r>
              <a:rPr sz="2900" dirty="0">
                <a:latin typeface="Arial"/>
                <a:cs typeface="Arial"/>
              </a:rPr>
              <a:t>tested.</a:t>
            </a:r>
            <a:endParaRPr sz="2900">
              <a:latin typeface="Arial"/>
              <a:cs typeface="Arial"/>
            </a:endParaRPr>
          </a:p>
          <a:p>
            <a:pPr marL="332740" marR="5080" indent="-320040">
              <a:lnSpc>
                <a:spcPct val="100000"/>
              </a:lnSpc>
              <a:spcBef>
                <a:spcPts val="700"/>
              </a:spcBef>
              <a:buClr>
                <a:srgbClr val="DD8046"/>
              </a:buClr>
              <a:buSzPct val="60344"/>
              <a:buFont typeface="Wingdings"/>
              <a:buChar char=""/>
              <a:tabLst>
                <a:tab pos="425450" algn="l"/>
                <a:tab pos="426084" algn="l"/>
              </a:tabLst>
            </a:pPr>
            <a:r>
              <a:rPr dirty="0"/>
              <a:t>	</a:t>
            </a:r>
            <a:r>
              <a:rPr sz="2900" dirty="0">
                <a:latin typeface="Arial"/>
                <a:cs typeface="Arial"/>
              </a:rPr>
              <a:t>The purpose is to validate that each unit of</a:t>
            </a:r>
            <a:r>
              <a:rPr sz="2900" spc="-225" dirty="0">
                <a:latin typeface="Arial"/>
                <a:cs typeface="Arial"/>
              </a:rPr>
              <a:t> </a:t>
            </a:r>
            <a:r>
              <a:rPr sz="2900" dirty="0">
                <a:latin typeface="Arial"/>
                <a:cs typeface="Arial"/>
              </a:rPr>
              <a:t>the  software performs as</a:t>
            </a:r>
            <a:r>
              <a:rPr sz="2900" spc="-135" dirty="0">
                <a:latin typeface="Arial"/>
                <a:cs typeface="Arial"/>
              </a:rPr>
              <a:t> </a:t>
            </a:r>
            <a:r>
              <a:rPr sz="2900" dirty="0">
                <a:latin typeface="Arial"/>
                <a:cs typeface="Arial"/>
              </a:rPr>
              <a:t>designed.</a:t>
            </a:r>
            <a:endParaRPr sz="2900">
              <a:latin typeface="Arial"/>
              <a:cs typeface="Arial"/>
            </a:endParaRPr>
          </a:p>
        </p:txBody>
      </p:sp>
      <p:sp>
        <p:nvSpPr>
          <p:cNvPr id="3" name="Rectangle 2"/>
          <p:cNvSpPr/>
          <p:nvPr/>
        </p:nvSpPr>
        <p:spPr>
          <a:xfrm>
            <a:off x="914163" y="457201"/>
            <a:ext cx="4239109" cy="769441"/>
          </a:xfrm>
          <a:prstGeom prst="rect">
            <a:avLst/>
          </a:prstGeom>
        </p:spPr>
        <p:txBody>
          <a:bodyPr wrap="none">
            <a:spAutoFit/>
          </a:bodyPr>
          <a:lstStyle/>
          <a:p>
            <a:pPr marL="12700">
              <a:spcBef>
                <a:spcPts val="105"/>
              </a:spcBef>
            </a:pPr>
            <a:r>
              <a:rPr lang="en-US" sz="4400" b="1" dirty="0">
                <a:solidFill>
                  <a:srgbClr val="2111EF"/>
                </a:solidFill>
                <a:latin typeface="Times New Roman" pitchFamily="18" charset="0"/>
                <a:ea typeface="+mj-ea"/>
                <a:cs typeface="Times New Roman" pitchFamily="18" charset="0"/>
              </a:rPr>
              <a:t>UNIT TESTING</a:t>
            </a:r>
            <a:endParaRPr lang="en-US" sz="4400" b="1" dirty="0">
              <a:solidFill>
                <a:srgbClr val="2111EF"/>
              </a:solidFill>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09" y="360629"/>
            <a:ext cx="7610568" cy="690574"/>
          </a:xfrm>
          <a:prstGeom prst="rect">
            <a:avLst/>
          </a:prstGeom>
        </p:spPr>
        <p:txBody>
          <a:bodyPr vert="horz" wrap="square" lIns="0" tIns="13335" rIns="0" bIns="0" rtlCol="0">
            <a:spAutoFit/>
          </a:bodyPr>
          <a:lstStyle/>
          <a:p>
            <a:pPr marL="12700">
              <a:lnSpc>
                <a:spcPct val="100000"/>
              </a:lnSpc>
              <a:spcBef>
                <a:spcPts val="105"/>
              </a:spcBef>
            </a:pPr>
            <a:r>
              <a:rPr b="1" dirty="0">
                <a:solidFill>
                  <a:srgbClr val="2111EF"/>
                </a:solidFill>
                <a:latin typeface="Times New Roman" pitchFamily="18" charset="0"/>
                <a:cs typeface="Times New Roman" pitchFamily="18" charset="0"/>
              </a:rPr>
              <a:t>UNIT</a:t>
            </a:r>
            <a:r>
              <a:rPr b="1" spc="-240" dirty="0">
                <a:solidFill>
                  <a:srgbClr val="2111EF"/>
                </a:solidFill>
                <a:latin typeface="Times New Roman" pitchFamily="18" charset="0"/>
                <a:cs typeface="Times New Roman" pitchFamily="18" charset="0"/>
              </a:rPr>
              <a:t> </a:t>
            </a:r>
            <a:r>
              <a:rPr b="1" dirty="0">
                <a:solidFill>
                  <a:srgbClr val="2111EF"/>
                </a:solidFill>
                <a:latin typeface="Times New Roman" pitchFamily="18" charset="0"/>
                <a:cs typeface="Times New Roman" pitchFamily="18" charset="0"/>
              </a:rPr>
              <a:t>TESTING</a:t>
            </a:r>
          </a:p>
        </p:txBody>
      </p:sp>
      <p:sp>
        <p:nvSpPr>
          <p:cNvPr id="3" name="object 3"/>
          <p:cNvSpPr txBox="1"/>
          <p:nvPr/>
        </p:nvSpPr>
        <p:spPr>
          <a:xfrm>
            <a:off x="203148" y="1622806"/>
            <a:ext cx="11782530" cy="3852978"/>
          </a:xfrm>
          <a:prstGeom prst="rect">
            <a:avLst/>
          </a:prstGeom>
        </p:spPr>
        <p:txBody>
          <a:bodyPr vert="horz" wrap="square" lIns="0" tIns="13335" rIns="0" bIns="0" rtlCol="0">
            <a:spAutoFit/>
          </a:bodyPr>
          <a:lstStyle/>
          <a:p>
            <a:pPr marL="332740" marR="116839" indent="-320040" algn="just">
              <a:lnSpc>
                <a:spcPct val="100000"/>
              </a:lnSpc>
              <a:spcBef>
                <a:spcPts val="105"/>
              </a:spcBef>
              <a:buClr>
                <a:srgbClr val="2111EF"/>
              </a:buClr>
              <a:buSzPct val="60344"/>
              <a:buFont typeface="Wingdings" pitchFamily="2" charset="2"/>
              <a:buChar char="Ø"/>
              <a:tabLst>
                <a:tab pos="332740" algn="l"/>
              </a:tabLst>
            </a:pPr>
            <a:r>
              <a:rPr sz="2900" dirty="0">
                <a:latin typeface="Times New Roman" pitchFamily="18" charset="0"/>
                <a:cs typeface="Times New Roman" pitchFamily="18" charset="0"/>
              </a:rPr>
              <a:t>a method by which individual units of source  code are tested to determine if they are fit</a:t>
            </a:r>
            <a:r>
              <a:rPr sz="2900" spc="-240" dirty="0">
                <a:latin typeface="Times New Roman" pitchFamily="18" charset="0"/>
                <a:cs typeface="Times New Roman" pitchFamily="18" charset="0"/>
              </a:rPr>
              <a:t> </a:t>
            </a:r>
            <a:r>
              <a:rPr sz="2900">
                <a:latin typeface="Times New Roman" pitchFamily="18" charset="0"/>
                <a:cs typeface="Times New Roman" pitchFamily="18" charset="0"/>
              </a:rPr>
              <a:t>for  </a:t>
            </a:r>
            <a:r>
              <a:rPr sz="2900" smtClean="0">
                <a:latin typeface="Times New Roman" pitchFamily="18" charset="0"/>
                <a:cs typeface="Times New Roman" pitchFamily="18" charset="0"/>
              </a:rPr>
              <a:t>us</a:t>
            </a:r>
            <a:r>
              <a:rPr lang="en-US" sz="2900" dirty="0" smtClean="0">
                <a:latin typeface="Times New Roman" pitchFamily="18" charset="0"/>
                <a:cs typeface="Times New Roman" pitchFamily="18" charset="0"/>
              </a:rPr>
              <a:t>e</a:t>
            </a:r>
            <a:endParaRPr sz="2900">
              <a:latin typeface="Times New Roman" pitchFamily="18" charset="0"/>
              <a:cs typeface="Times New Roman" pitchFamily="18" charset="0"/>
            </a:endParaRPr>
          </a:p>
          <a:p>
            <a:pPr marL="332740" marR="558165" indent="-320040" algn="just">
              <a:lnSpc>
                <a:spcPct val="100000"/>
              </a:lnSpc>
              <a:spcBef>
                <a:spcPts val="695"/>
              </a:spcBef>
              <a:buClr>
                <a:srgbClr val="2111EF"/>
              </a:buClr>
              <a:buSzPct val="60344"/>
              <a:buFont typeface="Wingdings" pitchFamily="2" charset="2"/>
              <a:buChar char="Ø"/>
              <a:tabLst>
                <a:tab pos="332740" algn="l"/>
              </a:tabLst>
            </a:pPr>
            <a:r>
              <a:rPr sz="2900" dirty="0">
                <a:latin typeface="Times New Roman" pitchFamily="18" charset="0"/>
                <a:cs typeface="Times New Roman" pitchFamily="18" charset="0"/>
              </a:rPr>
              <a:t>concerned with functional correctness</a:t>
            </a:r>
            <a:r>
              <a:rPr sz="2900" spc="-190" dirty="0">
                <a:latin typeface="Times New Roman" pitchFamily="18" charset="0"/>
                <a:cs typeface="Times New Roman" pitchFamily="18" charset="0"/>
              </a:rPr>
              <a:t> </a:t>
            </a:r>
            <a:r>
              <a:rPr sz="2900" dirty="0">
                <a:latin typeface="Times New Roman" pitchFamily="18" charset="0"/>
                <a:cs typeface="Times New Roman" pitchFamily="18" charset="0"/>
              </a:rPr>
              <a:t>and  completeness of individual program</a:t>
            </a:r>
            <a:r>
              <a:rPr sz="2900" spc="-175" dirty="0">
                <a:latin typeface="Times New Roman" pitchFamily="18" charset="0"/>
                <a:cs typeface="Times New Roman" pitchFamily="18" charset="0"/>
              </a:rPr>
              <a:t> </a:t>
            </a:r>
            <a:r>
              <a:rPr sz="2900" dirty="0">
                <a:latin typeface="Times New Roman" pitchFamily="18" charset="0"/>
                <a:cs typeface="Times New Roman" pitchFamily="18" charset="0"/>
              </a:rPr>
              <a:t>units</a:t>
            </a:r>
            <a:endParaRPr sz="2900">
              <a:latin typeface="Times New Roman" pitchFamily="18" charset="0"/>
              <a:cs typeface="Times New Roman" pitchFamily="18" charset="0"/>
            </a:endParaRPr>
          </a:p>
          <a:p>
            <a:pPr marL="332740" marR="808990" indent="-320040" algn="just">
              <a:lnSpc>
                <a:spcPct val="100000"/>
              </a:lnSpc>
              <a:spcBef>
                <a:spcPts val="710"/>
              </a:spcBef>
              <a:buClr>
                <a:srgbClr val="2111EF"/>
              </a:buClr>
              <a:buSzPct val="60344"/>
              <a:buFont typeface="Wingdings" pitchFamily="2" charset="2"/>
              <a:buChar char="Ø"/>
              <a:tabLst>
                <a:tab pos="332740" algn="l"/>
              </a:tabLst>
            </a:pPr>
            <a:r>
              <a:rPr sz="2900" dirty="0">
                <a:latin typeface="Times New Roman" pitchFamily="18" charset="0"/>
                <a:cs typeface="Times New Roman" pitchFamily="18" charset="0"/>
              </a:rPr>
              <a:t>typically written and run by software  developers to ensure that code meets</a:t>
            </a:r>
            <a:r>
              <a:rPr sz="2900" spc="-225" dirty="0">
                <a:latin typeface="Times New Roman" pitchFamily="18" charset="0"/>
                <a:cs typeface="Times New Roman" pitchFamily="18" charset="0"/>
              </a:rPr>
              <a:t> </a:t>
            </a:r>
            <a:r>
              <a:rPr sz="2900" dirty="0">
                <a:latin typeface="Times New Roman" pitchFamily="18" charset="0"/>
                <a:cs typeface="Times New Roman" pitchFamily="18" charset="0"/>
              </a:rPr>
              <a:t>its  design and behaves as</a:t>
            </a:r>
            <a:r>
              <a:rPr sz="2900" spc="-125" dirty="0">
                <a:latin typeface="Times New Roman" pitchFamily="18" charset="0"/>
                <a:cs typeface="Times New Roman" pitchFamily="18" charset="0"/>
              </a:rPr>
              <a:t> </a:t>
            </a:r>
            <a:r>
              <a:rPr sz="2900" dirty="0">
                <a:latin typeface="Times New Roman" pitchFamily="18" charset="0"/>
                <a:cs typeface="Times New Roman" pitchFamily="18" charset="0"/>
              </a:rPr>
              <a:t>intended.</a:t>
            </a:r>
            <a:endParaRPr sz="2900">
              <a:latin typeface="Times New Roman" pitchFamily="18" charset="0"/>
              <a:cs typeface="Times New Roman" pitchFamily="18" charset="0"/>
            </a:endParaRPr>
          </a:p>
          <a:p>
            <a:pPr marL="332740" marR="5080" indent="-320040" algn="just">
              <a:lnSpc>
                <a:spcPct val="100000"/>
              </a:lnSpc>
              <a:spcBef>
                <a:spcPts val="700"/>
              </a:spcBef>
              <a:buClr>
                <a:srgbClr val="2111EF"/>
              </a:buClr>
              <a:buSzPct val="60344"/>
              <a:buFont typeface="Wingdings" pitchFamily="2" charset="2"/>
              <a:buChar char="Ø"/>
              <a:tabLst>
                <a:tab pos="332740" algn="l"/>
              </a:tabLst>
            </a:pPr>
            <a:r>
              <a:rPr sz="2900" dirty="0">
                <a:latin typeface="Times New Roman" pitchFamily="18" charset="0"/>
                <a:cs typeface="Times New Roman" pitchFamily="18" charset="0"/>
              </a:rPr>
              <a:t>Its goal is to isolate each part of the program  and show that the individual parts are</a:t>
            </a:r>
            <a:r>
              <a:rPr sz="2900" spc="-195" dirty="0">
                <a:latin typeface="Times New Roman" pitchFamily="18" charset="0"/>
                <a:cs typeface="Times New Roman" pitchFamily="18" charset="0"/>
              </a:rPr>
              <a:t> </a:t>
            </a:r>
            <a:r>
              <a:rPr sz="2900" dirty="0">
                <a:latin typeface="Times New Roman" pitchFamily="18" charset="0"/>
                <a:cs typeface="Times New Roman" pitchFamily="18" charset="0"/>
              </a:rPr>
              <a:t>correct</a:t>
            </a:r>
            <a:r>
              <a:rPr sz="2900" dirty="0">
                <a:latin typeface="Arial"/>
                <a:cs typeface="Arial"/>
              </a:rPr>
              <a:t>.</a:t>
            </a:r>
            <a:endParaRPr sz="2900">
              <a:latin typeface="Arial"/>
              <a:cs typeface="Aria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6606512" cy="697230"/>
          </a:xfrm>
          <a:prstGeom prst="rect">
            <a:avLst/>
          </a:prstGeom>
        </p:spPr>
        <p:txBody>
          <a:bodyPr vert="horz" wrap="square" lIns="0" tIns="13335" rIns="0" bIns="0" rtlCol="0">
            <a:spAutoFit/>
          </a:bodyPr>
          <a:lstStyle/>
          <a:p>
            <a:pPr marL="12700">
              <a:lnSpc>
                <a:spcPct val="100000"/>
              </a:lnSpc>
              <a:spcBef>
                <a:spcPts val="105"/>
              </a:spcBef>
            </a:pPr>
            <a:r>
              <a:rPr dirty="0">
                <a:solidFill>
                  <a:srgbClr val="875744"/>
                </a:solidFill>
              </a:rPr>
              <a:t>What is Unit</a:t>
            </a:r>
            <a:r>
              <a:rPr spc="-165" dirty="0">
                <a:solidFill>
                  <a:srgbClr val="875744"/>
                </a:solidFill>
              </a:rPr>
              <a:t> </a:t>
            </a:r>
            <a:r>
              <a:rPr spc="-70" dirty="0">
                <a:solidFill>
                  <a:srgbClr val="875744"/>
                </a:solidFill>
              </a:rPr>
              <a:t>Testing</a:t>
            </a:r>
          </a:p>
        </p:txBody>
      </p:sp>
      <p:sp>
        <p:nvSpPr>
          <p:cNvPr id="3" name="object 3"/>
          <p:cNvSpPr txBox="1"/>
          <p:nvPr/>
        </p:nvSpPr>
        <p:spPr>
          <a:xfrm>
            <a:off x="921610" y="1535021"/>
            <a:ext cx="9536061" cy="3211195"/>
          </a:xfrm>
          <a:prstGeom prst="rect">
            <a:avLst/>
          </a:prstGeom>
        </p:spPr>
        <p:txBody>
          <a:bodyPr vert="horz" wrap="square" lIns="0" tIns="100965" rIns="0" bIns="0" rtlCol="0">
            <a:spAutoFit/>
          </a:bodyPr>
          <a:lstStyle/>
          <a:p>
            <a:pPr marL="12700">
              <a:lnSpc>
                <a:spcPct val="100000"/>
              </a:lnSpc>
              <a:spcBef>
                <a:spcPts val="795"/>
              </a:spcBef>
            </a:pPr>
            <a:r>
              <a:rPr sz="2900" dirty="0">
                <a:latin typeface="Arial"/>
                <a:cs typeface="Arial"/>
              </a:rPr>
              <a:t>Concerned</a:t>
            </a:r>
            <a:r>
              <a:rPr sz="2900" spc="-65" dirty="0">
                <a:latin typeface="Arial"/>
                <a:cs typeface="Arial"/>
              </a:rPr>
              <a:t> </a:t>
            </a:r>
            <a:r>
              <a:rPr sz="2900" dirty="0">
                <a:latin typeface="Arial"/>
                <a:cs typeface="Arial"/>
              </a:rPr>
              <a:t>with</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Functional correctness and</a:t>
            </a:r>
            <a:r>
              <a:rPr sz="2900" spc="-125" dirty="0">
                <a:latin typeface="Arial"/>
                <a:cs typeface="Arial"/>
              </a:rPr>
              <a:t> </a:t>
            </a:r>
            <a:r>
              <a:rPr sz="2900" dirty="0">
                <a:latin typeface="Arial"/>
                <a:cs typeface="Arial"/>
              </a:rPr>
              <a:t>completeness</a:t>
            </a:r>
            <a:endParaRPr sz="2900">
              <a:latin typeface="Arial"/>
              <a:cs typeface="Arial"/>
            </a:endParaRPr>
          </a:p>
          <a:p>
            <a:pPr marL="332740" indent="-320040">
              <a:lnSpc>
                <a:spcPct val="100000"/>
              </a:lnSpc>
              <a:spcBef>
                <a:spcPts val="705"/>
              </a:spcBef>
              <a:buClr>
                <a:srgbClr val="DD8046"/>
              </a:buClr>
              <a:buSzPct val="60344"/>
              <a:buFont typeface="Wingdings"/>
              <a:buChar char=""/>
              <a:tabLst>
                <a:tab pos="332740" algn="l"/>
              </a:tabLst>
            </a:pPr>
            <a:r>
              <a:rPr sz="2900" dirty="0">
                <a:latin typeface="Arial"/>
                <a:cs typeface="Arial"/>
              </a:rPr>
              <a:t>Error</a:t>
            </a:r>
            <a:r>
              <a:rPr sz="2900" spc="-50" dirty="0">
                <a:latin typeface="Arial"/>
                <a:cs typeface="Arial"/>
              </a:rPr>
              <a:t> </a:t>
            </a:r>
            <a:r>
              <a:rPr sz="2900" dirty="0">
                <a:latin typeface="Arial"/>
                <a:cs typeface="Arial"/>
              </a:rPr>
              <a:t>handling</a:t>
            </a:r>
            <a:endParaRPr sz="2900">
              <a:latin typeface="Arial"/>
              <a:cs typeface="Arial"/>
            </a:endParaRPr>
          </a:p>
          <a:p>
            <a:pPr marL="332740" indent="-320040">
              <a:lnSpc>
                <a:spcPct val="100000"/>
              </a:lnSpc>
              <a:spcBef>
                <a:spcPts val="695"/>
              </a:spcBef>
              <a:buClr>
                <a:srgbClr val="DD8046"/>
              </a:buClr>
              <a:buSzPct val="60344"/>
              <a:buFont typeface="Wingdings"/>
              <a:buChar char=""/>
              <a:tabLst>
                <a:tab pos="332740" algn="l"/>
              </a:tabLst>
            </a:pPr>
            <a:r>
              <a:rPr sz="2900" dirty="0">
                <a:latin typeface="Arial"/>
                <a:cs typeface="Arial"/>
              </a:rPr>
              <a:t>Checking input values</a:t>
            </a:r>
            <a:r>
              <a:rPr sz="2900" spc="-110" dirty="0">
                <a:latin typeface="Arial"/>
                <a:cs typeface="Arial"/>
              </a:rPr>
              <a:t> </a:t>
            </a:r>
            <a:r>
              <a:rPr sz="2900" dirty="0">
                <a:latin typeface="Arial"/>
                <a:cs typeface="Arial"/>
              </a:rPr>
              <a:t>(parameter)</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Correctness of output data (return</a:t>
            </a:r>
            <a:r>
              <a:rPr sz="2900" spc="-200" dirty="0">
                <a:latin typeface="Arial"/>
                <a:cs typeface="Arial"/>
              </a:rPr>
              <a:t> </a:t>
            </a:r>
            <a:r>
              <a:rPr sz="2900" dirty="0">
                <a:latin typeface="Arial"/>
                <a:cs typeface="Arial"/>
              </a:rPr>
              <a:t>values)</a:t>
            </a:r>
            <a:endParaRPr sz="2900">
              <a:latin typeface="Arial"/>
              <a:cs typeface="Arial"/>
            </a:endParaRPr>
          </a:p>
          <a:p>
            <a:pPr marL="332740" indent="-320040">
              <a:lnSpc>
                <a:spcPct val="100000"/>
              </a:lnSpc>
              <a:spcBef>
                <a:spcPts val="710"/>
              </a:spcBef>
              <a:buClr>
                <a:srgbClr val="DD8046"/>
              </a:buClr>
              <a:buSzPct val="60344"/>
              <a:buFont typeface="Wingdings"/>
              <a:buChar char=""/>
              <a:tabLst>
                <a:tab pos="332740" algn="l"/>
              </a:tabLst>
            </a:pPr>
            <a:r>
              <a:rPr sz="2900" dirty="0">
                <a:latin typeface="Arial"/>
                <a:cs typeface="Arial"/>
              </a:rPr>
              <a:t>Optimizing algorithm and</a:t>
            </a:r>
            <a:r>
              <a:rPr sz="2900" spc="-135" dirty="0">
                <a:latin typeface="Arial"/>
                <a:cs typeface="Arial"/>
              </a:rPr>
              <a:t> </a:t>
            </a:r>
            <a:r>
              <a:rPr sz="2900" dirty="0">
                <a:latin typeface="Arial"/>
                <a:cs typeface="Arial"/>
              </a:rPr>
              <a:t>performance</a:t>
            </a:r>
            <a:endParaRPr sz="2900">
              <a:latin typeface="Arial"/>
              <a:cs typeface="Aria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5255584" cy="697230"/>
          </a:xfrm>
          <a:prstGeom prst="rect">
            <a:avLst/>
          </a:prstGeom>
        </p:spPr>
        <p:txBody>
          <a:bodyPr vert="horz" wrap="square" lIns="0" tIns="13335" rIns="0" bIns="0" rtlCol="0">
            <a:spAutoFit/>
          </a:bodyPr>
          <a:lstStyle/>
          <a:p>
            <a:pPr marL="12700">
              <a:lnSpc>
                <a:spcPct val="100000"/>
              </a:lnSpc>
              <a:spcBef>
                <a:spcPts val="105"/>
              </a:spcBef>
            </a:pPr>
            <a:r>
              <a:rPr spc="-50" dirty="0">
                <a:solidFill>
                  <a:srgbClr val="875744"/>
                </a:solidFill>
              </a:rPr>
              <a:t>Types </a:t>
            </a:r>
            <a:r>
              <a:rPr dirty="0">
                <a:solidFill>
                  <a:srgbClr val="875744"/>
                </a:solidFill>
              </a:rPr>
              <a:t>of</a:t>
            </a:r>
            <a:r>
              <a:rPr spc="-25" dirty="0">
                <a:solidFill>
                  <a:srgbClr val="875744"/>
                </a:solidFill>
              </a:rPr>
              <a:t> </a:t>
            </a:r>
            <a:r>
              <a:rPr dirty="0">
                <a:solidFill>
                  <a:srgbClr val="875744"/>
                </a:solidFill>
              </a:rPr>
              <a:t>testing</a:t>
            </a:r>
          </a:p>
        </p:txBody>
      </p:sp>
      <p:sp>
        <p:nvSpPr>
          <p:cNvPr id="3" name="object 3"/>
          <p:cNvSpPr txBox="1"/>
          <p:nvPr/>
        </p:nvSpPr>
        <p:spPr>
          <a:xfrm>
            <a:off x="921610" y="1622807"/>
            <a:ext cx="9491201" cy="2424382"/>
          </a:xfrm>
          <a:prstGeom prst="rect">
            <a:avLst/>
          </a:prstGeom>
        </p:spPr>
        <p:txBody>
          <a:bodyPr vert="horz" wrap="square" lIns="0" tIns="13335" rIns="0" bIns="0" rtlCol="0">
            <a:spAutoFit/>
          </a:bodyPr>
          <a:lstStyle/>
          <a:p>
            <a:pPr marL="332740" marR="5080" indent="-320040" algn="just">
              <a:lnSpc>
                <a:spcPct val="100000"/>
              </a:lnSpc>
              <a:spcBef>
                <a:spcPts val="105"/>
              </a:spcBef>
              <a:buClr>
                <a:srgbClr val="DD8046"/>
              </a:buClr>
              <a:buSzPct val="60344"/>
              <a:buFont typeface="Wingdings"/>
              <a:buChar char=""/>
              <a:tabLst>
                <a:tab pos="332740" algn="l"/>
              </a:tabLst>
            </a:pPr>
            <a:r>
              <a:rPr sz="2900" dirty="0">
                <a:latin typeface="Arial"/>
                <a:cs typeface="Arial"/>
              </a:rPr>
              <a:t>Black box testing – (application interface,  internal module interface and</a:t>
            </a:r>
            <a:r>
              <a:rPr sz="2900" spc="-145" dirty="0">
                <a:latin typeface="Arial"/>
                <a:cs typeface="Arial"/>
              </a:rPr>
              <a:t> </a:t>
            </a:r>
            <a:r>
              <a:rPr sz="2900" dirty="0">
                <a:latin typeface="Arial"/>
                <a:cs typeface="Arial"/>
              </a:rPr>
              <a:t>input/output  description)</a:t>
            </a:r>
            <a:endParaRPr sz="2900">
              <a:latin typeface="Arial"/>
              <a:cs typeface="Arial"/>
            </a:endParaRPr>
          </a:p>
          <a:p>
            <a:pPr marL="332740" marR="133350" indent="-320040" algn="just">
              <a:lnSpc>
                <a:spcPct val="100000"/>
              </a:lnSpc>
              <a:spcBef>
                <a:spcPts val="695"/>
              </a:spcBef>
              <a:buClr>
                <a:srgbClr val="DD8046"/>
              </a:buClr>
              <a:buSzPct val="60344"/>
              <a:buFont typeface="Wingdings"/>
              <a:buChar char=""/>
              <a:tabLst>
                <a:tab pos="332740" algn="l"/>
              </a:tabLst>
            </a:pPr>
            <a:r>
              <a:rPr sz="2900" dirty="0">
                <a:latin typeface="Arial"/>
                <a:cs typeface="Arial"/>
              </a:rPr>
              <a:t>White box testing- function executed</a:t>
            </a:r>
            <a:r>
              <a:rPr sz="2900" spc="-190" dirty="0">
                <a:latin typeface="Arial"/>
                <a:cs typeface="Arial"/>
              </a:rPr>
              <a:t> </a:t>
            </a:r>
            <a:r>
              <a:rPr sz="2900" dirty="0">
                <a:latin typeface="Arial"/>
                <a:cs typeface="Arial"/>
              </a:rPr>
              <a:t>and  checked</a:t>
            </a:r>
            <a:endParaRPr sz="2900">
              <a:latin typeface="Arial"/>
              <a:cs typeface="Arial"/>
            </a:endParaRPr>
          </a:p>
          <a:p>
            <a:pPr marL="332740" marR="1058545" indent="-320040" algn="just">
              <a:lnSpc>
                <a:spcPct val="100000"/>
              </a:lnSpc>
              <a:spcBef>
                <a:spcPts val="710"/>
              </a:spcBef>
              <a:buClr>
                <a:srgbClr val="DD8046"/>
              </a:buClr>
              <a:buSzPct val="60344"/>
              <a:buFont typeface="Wingdings"/>
              <a:buChar char=""/>
              <a:tabLst>
                <a:tab pos="332740" algn="l"/>
              </a:tabLst>
            </a:pPr>
            <a:r>
              <a:rPr sz="2900" dirty="0">
                <a:latin typeface="Arial"/>
                <a:cs typeface="Arial"/>
              </a:rPr>
              <a:t>Gray box testing - test cases,</a:t>
            </a:r>
            <a:r>
              <a:rPr sz="2900" spc="-210" dirty="0">
                <a:latin typeface="Arial"/>
                <a:cs typeface="Arial"/>
              </a:rPr>
              <a:t> </a:t>
            </a:r>
            <a:r>
              <a:rPr sz="2900" dirty="0">
                <a:latin typeface="Arial"/>
                <a:cs typeface="Arial"/>
              </a:rPr>
              <a:t>risks  assessments and test</a:t>
            </a:r>
            <a:r>
              <a:rPr sz="2900" spc="-135" dirty="0">
                <a:latin typeface="Arial"/>
                <a:cs typeface="Arial"/>
              </a:rPr>
              <a:t> </a:t>
            </a:r>
            <a:r>
              <a:rPr sz="2900" dirty="0">
                <a:latin typeface="Arial"/>
                <a:cs typeface="Arial"/>
              </a:rPr>
              <a:t>methods</a:t>
            </a:r>
            <a:endParaRPr sz="2900">
              <a:latin typeface="Arial"/>
              <a:cs typeface="Aria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188824" cy="685799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8825"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524000"/>
            <a:ext cx="12188825" cy="1143000"/>
          </a:xfrm>
          <a:custGeom>
            <a:avLst/>
            <a:gdLst/>
            <a:ahLst/>
            <a:cxnLst/>
            <a:rect l="l" t="t" r="r" b="b"/>
            <a:pathLst>
              <a:path w="9144000" h="1143000">
                <a:moveTo>
                  <a:pt x="0" y="1143000"/>
                </a:moveTo>
                <a:lnTo>
                  <a:pt x="9144000" y="1143000"/>
                </a:lnTo>
                <a:lnTo>
                  <a:pt x="9144000" y="0"/>
                </a:lnTo>
                <a:lnTo>
                  <a:pt x="0" y="0"/>
                </a:lnTo>
                <a:lnTo>
                  <a:pt x="0" y="1143000"/>
                </a:lnTo>
                <a:close/>
              </a:path>
            </a:pathLst>
          </a:custGeom>
          <a:solidFill>
            <a:srgbClr val="FFFFFF"/>
          </a:solidFill>
        </p:spPr>
        <p:txBody>
          <a:bodyPr wrap="square" lIns="0" tIns="0" rIns="0" bIns="0" rtlCol="0"/>
          <a:lstStyle/>
          <a:p>
            <a:endParaRPr/>
          </a:p>
        </p:txBody>
      </p:sp>
      <p:sp>
        <p:nvSpPr>
          <p:cNvPr id="4" name="object 4"/>
          <p:cNvSpPr/>
          <p:nvPr/>
        </p:nvSpPr>
        <p:spPr>
          <a:xfrm>
            <a:off x="0" y="1600200"/>
            <a:ext cx="1726750" cy="990600"/>
          </a:xfrm>
          <a:custGeom>
            <a:avLst/>
            <a:gdLst/>
            <a:ahLst/>
            <a:cxnLst/>
            <a:rect l="l" t="t" r="r" b="b"/>
            <a:pathLst>
              <a:path w="1295400" h="990600">
                <a:moveTo>
                  <a:pt x="0" y="990600"/>
                </a:moveTo>
                <a:lnTo>
                  <a:pt x="1295400" y="990600"/>
                </a:lnTo>
                <a:lnTo>
                  <a:pt x="1295400" y="0"/>
                </a:lnTo>
                <a:lnTo>
                  <a:pt x="0" y="0"/>
                </a:lnTo>
                <a:lnTo>
                  <a:pt x="0" y="990600"/>
                </a:lnTo>
                <a:close/>
              </a:path>
            </a:pathLst>
          </a:custGeom>
          <a:solidFill>
            <a:srgbClr val="DD8046"/>
          </a:solidFill>
        </p:spPr>
        <p:txBody>
          <a:bodyPr wrap="square" lIns="0" tIns="0" rIns="0" bIns="0" rtlCol="0"/>
          <a:lstStyle/>
          <a:p>
            <a:endParaRPr/>
          </a:p>
        </p:txBody>
      </p:sp>
      <p:sp>
        <p:nvSpPr>
          <p:cNvPr id="5" name="object 5"/>
          <p:cNvSpPr txBox="1"/>
          <p:nvPr/>
        </p:nvSpPr>
        <p:spPr>
          <a:xfrm>
            <a:off x="1828324" y="1600200"/>
            <a:ext cx="10360501" cy="990600"/>
          </a:xfrm>
          <a:prstGeom prst="rect">
            <a:avLst/>
          </a:prstGeom>
          <a:solidFill>
            <a:srgbClr val="93B6D2"/>
          </a:solidFill>
        </p:spPr>
        <p:txBody>
          <a:bodyPr vert="horz" wrap="square" lIns="0" tIns="0" rIns="0" bIns="0" rtlCol="0">
            <a:spAutoFit/>
          </a:bodyPr>
          <a:lstStyle/>
          <a:p>
            <a:pPr marL="91440">
              <a:lnSpc>
                <a:spcPts val="3785"/>
              </a:lnSpc>
            </a:pPr>
            <a:r>
              <a:rPr sz="4400" spc="-15" dirty="0">
                <a:solidFill>
                  <a:srgbClr val="875744"/>
                </a:solidFill>
                <a:latin typeface="Arial"/>
                <a:cs typeface="Arial"/>
              </a:rPr>
              <a:t>Traditional </a:t>
            </a:r>
            <a:r>
              <a:rPr sz="4400" dirty="0">
                <a:solidFill>
                  <a:srgbClr val="875744"/>
                </a:solidFill>
                <a:latin typeface="Arial"/>
                <a:cs typeface="Arial"/>
              </a:rPr>
              <a:t>testing vs</a:t>
            </a:r>
            <a:r>
              <a:rPr sz="4400" spc="-20" dirty="0">
                <a:solidFill>
                  <a:srgbClr val="875744"/>
                </a:solidFill>
                <a:latin typeface="Arial"/>
                <a:cs typeface="Arial"/>
              </a:rPr>
              <a:t> </a:t>
            </a:r>
            <a:r>
              <a:rPr sz="4400" dirty="0">
                <a:solidFill>
                  <a:srgbClr val="875744"/>
                </a:solidFill>
                <a:latin typeface="Arial"/>
                <a:cs typeface="Arial"/>
              </a:rPr>
              <a:t>Unit</a:t>
            </a:r>
            <a:endParaRPr sz="4400">
              <a:latin typeface="Arial"/>
              <a:cs typeface="Arial"/>
            </a:endParaRPr>
          </a:p>
          <a:p>
            <a:pPr marL="91440">
              <a:lnSpc>
                <a:spcPts val="4010"/>
              </a:lnSpc>
            </a:pPr>
            <a:r>
              <a:rPr sz="4400" spc="-70" dirty="0">
                <a:solidFill>
                  <a:srgbClr val="875744"/>
                </a:solidFill>
                <a:latin typeface="Arial"/>
                <a:cs typeface="Arial"/>
              </a:rPr>
              <a:t>Testing</a:t>
            </a:r>
            <a:endParaRPr sz="4400">
              <a:latin typeface="Arial"/>
              <a:cs typeface="Aria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5974" y="344881"/>
            <a:ext cx="6038547" cy="697230"/>
          </a:xfrm>
          <a:prstGeom prst="rect">
            <a:avLst/>
          </a:prstGeom>
        </p:spPr>
        <p:txBody>
          <a:bodyPr vert="horz" wrap="square" lIns="0" tIns="13335" rIns="0" bIns="0" rtlCol="0">
            <a:spAutoFit/>
          </a:bodyPr>
          <a:lstStyle/>
          <a:p>
            <a:pPr marL="12700">
              <a:lnSpc>
                <a:spcPct val="100000"/>
              </a:lnSpc>
              <a:spcBef>
                <a:spcPts val="105"/>
              </a:spcBef>
            </a:pPr>
            <a:r>
              <a:rPr spc="-15" dirty="0">
                <a:solidFill>
                  <a:srgbClr val="875744"/>
                </a:solidFill>
              </a:rPr>
              <a:t>Traditional</a:t>
            </a:r>
            <a:r>
              <a:rPr spc="-175" dirty="0">
                <a:solidFill>
                  <a:srgbClr val="875744"/>
                </a:solidFill>
              </a:rPr>
              <a:t> </a:t>
            </a:r>
            <a:r>
              <a:rPr spc="-70" dirty="0">
                <a:solidFill>
                  <a:srgbClr val="875744"/>
                </a:solidFill>
              </a:rPr>
              <a:t>Testing</a:t>
            </a:r>
          </a:p>
        </p:txBody>
      </p:sp>
      <p:sp>
        <p:nvSpPr>
          <p:cNvPr id="3" name="object 3"/>
          <p:cNvSpPr txBox="1"/>
          <p:nvPr/>
        </p:nvSpPr>
        <p:spPr>
          <a:xfrm>
            <a:off x="917548" y="1778254"/>
            <a:ext cx="4502247" cy="2498120"/>
          </a:xfrm>
          <a:prstGeom prst="rect">
            <a:avLst/>
          </a:prstGeom>
        </p:spPr>
        <p:txBody>
          <a:bodyPr vert="horz" wrap="square" lIns="0" tIns="12700" rIns="0" bIns="0" rtlCol="0">
            <a:spAutoFit/>
          </a:bodyPr>
          <a:lstStyle/>
          <a:p>
            <a:pPr marL="332740" marR="263525" indent="-320040">
              <a:lnSpc>
                <a:spcPct val="100000"/>
              </a:lnSpc>
              <a:spcBef>
                <a:spcPts val="100"/>
              </a:spcBef>
              <a:buClr>
                <a:srgbClr val="DD8046"/>
              </a:buClr>
              <a:buSzPct val="60416"/>
              <a:buFont typeface="Wingdings"/>
              <a:buChar char=""/>
              <a:tabLst>
                <a:tab pos="332105" algn="l"/>
                <a:tab pos="332740" algn="l"/>
              </a:tabLst>
            </a:pPr>
            <a:r>
              <a:rPr sz="2400" spc="-70" dirty="0">
                <a:latin typeface="Arial"/>
                <a:cs typeface="Arial"/>
              </a:rPr>
              <a:t>Test </a:t>
            </a:r>
            <a:r>
              <a:rPr sz="2400" spc="-5" dirty="0">
                <a:latin typeface="Arial"/>
                <a:cs typeface="Arial"/>
              </a:rPr>
              <a:t>the </a:t>
            </a:r>
            <a:r>
              <a:rPr sz="2400" dirty="0">
                <a:latin typeface="Arial"/>
                <a:cs typeface="Arial"/>
              </a:rPr>
              <a:t>system </a:t>
            </a:r>
            <a:r>
              <a:rPr sz="2400" spc="-5" dirty="0">
                <a:latin typeface="Arial"/>
                <a:cs typeface="Arial"/>
              </a:rPr>
              <a:t>as</a:t>
            </a:r>
            <a:r>
              <a:rPr sz="2400" spc="-35" dirty="0">
                <a:latin typeface="Arial"/>
                <a:cs typeface="Arial"/>
              </a:rPr>
              <a:t> </a:t>
            </a:r>
            <a:r>
              <a:rPr sz="2400" spc="-5" dirty="0">
                <a:latin typeface="Arial"/>
                <a:cs typeface="Arial"/>
              </a:rPr>
              <a:t>a  whole</a:t>
            </a:r>
            <a:endParaRPr sz="2400">
              <a:latin typeface="Arial"/>
              <a:cs typeface="Arial"/>
            </a:endParaRPr>
          </a:p>
          <a:p>
            <a:pPr marL="332740" marR="5080" indent="-320040">
              <a:lnSpc>
                <a:spcPct val="100000"/>
              </a:lnSpc>
              <a:spcBef>
                <a:spcPts val="695"/>
              </a:spcBef>
              <a:buClr>
                <a:srgbClr val="DD8046"/>
              </a:buClr>
              <a:buSzPct val="60416"/>
              <a:buFont typeface="Wingdings"/>
              <a:buChar char=""/>
              <a:tabLst>
                <a:tab pos="332105" algn="l"/>
                <a:tab pos="332740" algn="l"/>
              </a:tabLst>
            </a:pPr>
            <a:r>
              <a:rPr sz="2400" spc="-5" dirty="0">
                <a:latin typeface="Arial"/>
                <a:cs typeface="Arial"/>
              </a:rPr>
              <a:t>Individual</a:t>
            </a:r>
            <a:r>
              <a:rPr sz="2400" spc="-15" dirty="0">
                <a:latin typeface="Arial"/>
                <a:cs typeface="Arial"/>
              </a:rPr>
              <a:t> </a:t>
            </a:r>
            <a:r>
              <a:rPr sz="2400" spc="-5" dirty="0">
                <a:latin typeface="Arial"/>
                <a:cs typeface="Arial"/>
              </a:rPr>
              <a:t>components  rarely</a:t>
            </a:r>
            <a:r>
              <a:rPr sz="2400" spc="-20" dirty="0">
                <a:latin typeface="Arial"/>
                <a:cs typeface="Arial"/>
              </a:rPr>
              <a:t> </a:t>
            </a:r>
            <a:r>
              <a:rPr sz="2400" dirty="0">
                <a:latin typeface="Arial"/>
                <a:cs typeface="Arial"/>
              </a:rPr>
              <a:t>tested</a:t>
            </a:r>
            <a:endParaRPr sz="2400">
              <a:latin typeface="Arial"/>
              <a:cs typeface="Arial"/>
            </a:endParaRPr>
          </a:p>
          <a:p>
            <a:pPr marL="332740" indent="-320040">
              <a:lnSpc>
                <a:spcPct val="100000"/>
              </a:lnSpc>
              <a:spcBef>
                <a:spcPts val="700"/>
              </a:spcBef>
              <a:buClr>
                <a:srgbClr val="DD8046"/>
              </a:buClr>
              <a:buSzPct val="60416"/>
              <a:buFont typeface="Wingdings"/>
              <a:buChar char=""/>
              <a:tabLst>
                <a:tab pos="332105" algn="l"/>
                <a:tab pos="332740" algn="l"/>
              </a:tabLst>
            </a:pPr>
            <a:r>
              <a:rPr sz="2400" dirty="0">
                <a:latin typeface="Arial"/>
                <a:cs typeface="Arial"/>
              </a:rPr>
              <a:t>Errors </a:t>
            </a:r>
            <a:r>
              <a:rPr sz="2400" spc="-5" dirty="0">
                <a:latin typeface="Arial"/>
                <a:cs typeface="Arial"/>
              </a:rPr>
              <a:t>go</a:t>
            </a:r>
            <a:r>
              <a:rPr sz="2400" spc="-45" dirty="0">
                <a:latin typeface="Arial"/>
                <a:cs typeface="Arial"/>
              </a:rPr>
              <a:t> </a:t>
            </a:r>
            <a:r>
              <a:rPr sz="2400" spc="-5" dirty="0">
                <a:latin typeface="Arial"/>
                <a:cs typeface="Arial"/>
              </a:rPr>
              <a:t>undetected</a:t>
            </a:r>
            <a:endParaRPr sz="2400">
              <a:latin typeface="Arial"/>
              <a:cs typeface="Arial"/>
            </a:endParaRPr>
          </a:p>
          <a:p>
            <a:pPr marL="332740" indent="-320040">
              <a:lnSpc>
                <a:spcPct val="100000"/>
              </a:lnSpc>
              <a:spcBef>
                <a:spcPts val="710"/>
              </a:spcBef>
              <a:buClr>
                <a:srgbClr val="DD8046"/>
              </a:buClr>
              <a:buSzPct val="60416"/>
              <a:buFont typeface="Wingdings"/>
              <a:buChar char=""/>
              <a:tabLst>
                <a:tab pos="332105" algn="l"/>
                <a:tab pos="332740" algn="l"/>
              </a:tabLst>
            </a:pPr>
            <a:r>
              <a:rPr sz="2400" spc="-5" dirty="0">
                <a:latin typeface="Arial"/>
                <a:cs typeface="Arial"/>
              </a:rPr>
              <a:t>Isolation </a:t>
            </a:r>
            <a:r>
              <a:rPr sz="2400" dirty="0">
                <a:latin typeface="Arial"/>
                <a:cs typeface="Arial"/>
              </a:rPr>
              <a:t>of</a:t>
            </a:r>
            <a:r>
              <a:rPr sz="2400" spc="-15" dirty="0">
                <a:latin typeface="Arial"/>
                <a:cs typeface="Arial"/>
              </a:rPr>
              <a:t> </a:t>
            </a:r>
            <a:r>
              <a:rPr sz="2400" dirty="0">
                <a:latin typeface="Arial"/>
                <a:cs typeface="Arial"/>
              </a:rPr>
              <a:t>errors</a:t>
            </a:r>
            <a:endParaRPr sz="2400">
              <a:latin typeface="Arial"/>
              <a:cs typeface="Arial"/>
            </a:endParaRPr>
          </a:p>
          <a:p>
            <a:pPr marL="332740">
              <a:lnSpc>
                <a:spcPct val="100000"/>
              </a:lnSpc>
            </a:pPr>
            <a:r>
              <a:rPr sz="2400" spc="-10" dirty="0">
                <a:latin typeface="Arial"/>
                <a:cs typeface="Arial"/>
              </a:rPr>
              <a:t>difficult </a:t>
            </a:r>
            <a:r>
              <a:rPr sz="2400" dirty="0">
                <a:latin typeface="Arial"/>
                <a:cs typeface="Arial"/>
              </a:rPr>
              <a:t>to track</a:t>
            </a:r>
            <a:r>
              <a:rPr sz="2400" spc="-45" dirty="0">
                <a:latin typeface="Arial"/>
                <a:cs typeface="Arial"/>
              </a:rPr>
              <a:t> </a:t>
            </a:r>
            <a:r>
              <a:rPr sz="2400" spc="-5" dirty="0">
                <a:latin typeface="Arial"/>
                <a:cs typeface="Arial"/>
              </a:rPr>
              <a:t>down</a:t>
            </a:r>
            <a:endParaRPr sz="2400">
              <a:latin typeface="Arial"/>
              <a:cs typeface="Arial"/>
            </a:endParaRPr>
          </a:p>
        </p:txBody>
      </p:sp>
      <p:sp>
        <p:nvSpPr>
          <p:cNvPr id="4" name="object 4"/>
          <p:cNvSpPr/>
          <p:nvPr/>
        </p:nvSpPr>
        <p:spPr>
          <a:xfrm>
            <a:off x="7160935" y="1905000"/>
            <a:ext cx="3961368" cy="3810000"/>
          </a:xfrm>
          <a:custGeom>
            <a:avLst/>
            <a:gdLst/>
            <a:ahLst/>
            <a:cxnLst/>
            <a:rect l="l" t="t" r="r" b="b"/>
            <a:pathLst>
              <a:path w="2971800" h="3810000">
                <a:moveTo>
                  <a:pt x="0" y="3810000"/>
                </a:moveTo>
                <a:lnTo>
                  <a:pt x="2971800" y="3810000"/>
                </a:lnTo>
                <a:lnTo>
                  <a:pt x="2971800" y="0"/>
                </a:lnTo>
                <a:lnTo>
                  <a:pt x="0" y="0"/>
                </a:lnTo>
                <a:lnTo>
                  <a:pt x="0" y="3810000"/>
                </a:lnTo>
                <a:close/>
              </a:path>
            </a:pathLst>
          </a:custGeom>
          <a:ln w="38100">
            <a:solidFill>
              <a:srgbClr val="FFFF00"/>
            </a:solidFill>
          </a:ln>
        </p:spPr>
        <p:txBody>
          <a:bodyPr wrap="square" lIns="0" tIns="0" rIns="0" bIns="0" rtlCol="0"/>
          <a:lstStyle/>
          <a:p>
            <a:endParaRPr/>
          </a:p>
        </p:txBody>
      </p:sp>
      <p:graphicFrame>
        <p:nvGraphicFramePr>
          <p:cNvPr id="5" name="object 5"/>
          <p:cNvGraphicFramePr>
            <a:graphicFrameLocks noGrp="1"/>
          </p:cNvGraphicFramePr>
          <p:nvPr/>
        </p:nvGraphicFramePr>
        <p:xfrm>
          <a:off x="7491049" y="2114550"/>
          <a:ext cx="3351927" cy="3352800"/>
        </p:xfrm>
        <a:graphic>
          <a:graphicData uri="http://schemas.openxmlformats.org/drawingml/2006/table">
            <a:tbl>
              <a:tblPr firstRow="1" bandRow="1">
                <a:tableStyleId>{2D5ABB26-0587-4C30-8999-92F81FD0307C}</a:tableStyleId>
              </a:tblPr>
              <a:tblGrid>
                <a:gridCol w="609441"/>
                <a:gridCol w="253934"/>
                <a:gridCol w="253934"/>
                <a:gridCol w="609441"/>
                <a:gridCol w="253934"/>
                <a:gridCol w="253934"/>
                <a:gridCol w="1117309"/>
              </a:tblGrid>
              <a:tr h="609600">
                <a:tc rowSpan="2" gridSpan="2">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2" hMerge="1">
                  <a:txBody>
                    <a:bodyPr/>
                    <a:lstStyle/>
                    <a:p>
                      <a:endParaRPr/>
                    </a:p>
                  </a:txBody>
                  <a:tcPr marL="0" marR="0" marT="0" marB="0"/>
                </a:tc>
                <a:tc rowSpan="2" gridSpan="4">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tc>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305FAE"/>
                    </a:solidFill>
                  </a:tcPr>
                </a:tc>
              </a:tr>
              <a:tr h="228600">
                <a:tc gridSpan="2"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gridSpan="4"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rowSpan="4">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304800">
                <a:tc rowSpan="2">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gridSpan="3">
                  <a:txBody>
                    <a:bodyPr/>
                    <a:lstStyle/>
                    <a:p>
                      <a:pPr>
                        <a:lnSpc>
                          <a:spcPct val="100000"/>
                        </a:lnSpc>
                      </a:pPr>
                      <a:endParaRPr sz="19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rowSpan="3" gridSpan="2">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3" hMerge="1">
                  <a:txBody>
                    <a:bodyPr/>
                    <a:lstStyle/>
                    <a:p>
                      <a:endParaRPr/>
                    </a:p>
                  </a:txBody>
                  <a:tcPr marL="0" marR="0" marT="0" marB="0"/>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304800">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gridSpan="2">
                  <a:txBody>
                    <a:bodyPr/>
                    <a:lstStyle/>
                    <a:p>
                      <a:pPr>
                        <a:lnSpc>
                          <a:spcPct val="100000"/>
                        </a:lnSpc>
                      </a:pPr>
                      <a:endParaRPr sz="19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305FAE"/>
                    </a:solidFill>
                  </a:tcPr>
                </a:tc>
                <a:tc gridSpan="2"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228600">
                <a:tc gridSpan="4">
                  <a:txBody>
                    <a:bodyPr/>
                    <a:lstStyle/>
                    <a:p>
                      <a:pPr>
                        <a:lnSpc>
                          <a:spcPct val="100000"/>
                        </a:lnSpc>
                      </a:pPr>
                      <a:endParaRPr sz="13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457200">
                <a:tc rowSpan="3" gridSpan="3">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3" hMerge="1">
                  <a:txBody>
                    <a:bodyPr/>
                    <a:lstStyle/>
                    <a:p>
                      <a:endParaRPr/>
                    </a:p>
                  </a:txBody>
                  <a:tcPr marL="0" marR="0" marT="0" marB="0"/>
                </a:tc>
                <a:tc rowSpan="3" hMerge="1">
                  <a:txBody>
                    <a:bodyPr/>
                    <a:lstStyle/>
                    <a:p>
                      <a:endParaRPr/>
                    </a:p>
                  </a:txBody>
                  <a:tcPr marL="0" marR="0" marT="0" marB="0"/>
                </a:tc>
                <a:tc gridSpan="4">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81000">
                <a:tc gridSpan="3"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gridSpan="2">
                  <a:txBody>
                    <a:bodyPr/>
                    <a:lstStyle/>
                    <a:p>
                      <a:pPr>
                        <a:lnSpc>
                          <a:spcPct val="100000"/>
                        </a:lnSpc>
                      </a:pPr>
                      <a:endParaRPr sz="24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305FAE"/>
                    </a:solidFill>
                  </a:tcPr>
                </a:tc>
                <a:tc hMerge="1">
                  <a:txBody>
                    <a:bodyPr/>
                    <a:lstStyle/>
                    <a:p>
                      <a:endParaRPr/>
                    </a:p>
                  </a:txBody>
                  <a:tcPr marL="0" marR="0" marT="0" marB="0"/>
                </a:tc>
                <a:tc rowSpan="3">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4">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304800">
                <a:tc gridSpan="3"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rowSpan="3" gridSpan="2">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3" hMerge="1">
                  <a:txBody>
                    <a:bodyPr/>
                    <a:lstStyle/>
                    <a:p>
                      <a:endParaRPr/>
                    </a:p>
                  </a:txBody>
                  <a:tcPr marL="0" marR="0" marT="0" marB="0"/>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228600">
                <a:tc rowSpan="2" gridSpan="3">
                  <a:txBody>
                    <a:bodyPr/>
                    <a:lstStyle/>
                    <a:p>
                      <a:pPr>
                        <a:lnSpc>
                          <a:spcPct val="100000"/>
                        </a:lnSpc>
                      </a:pPr>
                      <a:endParaRPr sz="26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rowSpan="2" hMerge="1">
                  <a:txBody>
                    <a:bodyPr/>
                    <a:lstStyle/>
                    <a:p>
                      <a:endParaRPr/>
                    </a:p>
                  </a:txBody>
                  <a:tcPr marL="0" marR="0" marT="0" marB="0"/>
                </a:tc>
                <a:tc rowSpan="2" hMerge="1">
                  <a:txBody>
                    <a:bodyPr/>
                    <a:lstStyle/>
                    <a:p>
                      <a:endParaRPr/>
                    </a:p>
                  </a:txBody>
                  <a:tcPr marL="0" marR="0" marT="0" marB="0"/>
                </a:tc>
                <a:tc gridSpan="2"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r h="304800">
                <a:tc gridSpan="3"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gridSpan="2"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c hMerge="1" v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305FAE"/>
                    </a:solidFill>
                  </a:tcPr>
                </a:tc>
                <a:tc vMerge="1">
                  <a:txBody>
                    <a:bodyPr/>
                    <a:lstStyle/>
                    <a:p>
                      <a:endParaRPr/>
                    </a:p>
                  </a:txBody>
                  <a:tcPr marL="0" marR="0" marT="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7B615"/>
                    </a:solidFill>
                  </a:tcPr>
                </a:tc>
              </a:tr>
            </a:tbl>
          </a:graphicData>
        </a:graphic>
      </p:graphicFrame>
      <p:sp>
        <p:nvSpPr>
          <p:cNvPr id="6" name="object 6"/>
          <p:cNvSpPr/>
          <p:nvPr/>
        </p:nvSpPr>
        <p:spPr>
          <a:xfrm>
            <a:off x="5840479" y="1828800"/>
            <a:ext cx="1320456" cy="838200"/>
          </a:xfrm>
          <a:custGeom>
            <a:avLst/>
            <a:gdLst/>
            <a:ahLst/>
            <a:cxnLst/>
            <a:rect l="l" t="t" r="r" b="b"/>
            <a:pathLst>
              <a:path w="990600" h="838200">
                <a:moveTo>
                  <a:pt x="742950" y="0"/>
                </a:moveTo>
                <a:lnTo>
                  <a:pt x="742950" y="209550"/>
                </a:lnTo>
                <a:lnTo>
                  <a:pt x="0" y="209550"/>
                </a:lnTo>
                <a:lnTo>
                  <a:pt x="0" y="628650"/>
                </a:lnTo>
                <a:lnTo>
                  <a:pt x="742950" y="628650"/>
                </a:lnTo>
                <a:lnTo>
                  <a:pt x="742950" y="838200"/>
                </a:lnTo>
                <a:lnTo>
                  <a:pt x="990600" y="419100"/>
                </a:lnTo>
                <a:lnTo>
                  <a:pt x="742950" y="0"/>
                </a:lnTo>
                <a:close/>
              </a:path>
            </a:pathLst>
          </a:custGeom>
          <a:solidFill>
            <a:srgbClr val="305FAE"/>
          </a:solidFill>
        </p:spPr>
        <p:txBody>
          <a:bodyPr wrap="square" lIns="0" tIns="0" rIns="0" bIns="0" rtlCol="0"/>
          <a:lstStyle/>
          <a:p>
            <a:endParaRPr/>
          </a:p>
        </p:txBody>
      </p:sp>
      <p:sp>
        <p:nvSpPr>
          <p:cNvPr id="7" name="object 7"/>
          <p:cNvSpPr/>
          <p:nvPr/>
        </p:nvSpPr>
        <p:spPr>
          <a:xfrm>
            <a:off x="5840479" y="1828800"/>
            <a:ext cx="1320456" cy="838200"/>
          </a:xfrm>
          <a:custGeom>
            <a:avLst/>
            <a:gdLst/>
            <a:ahLst/>
            <a:cxnLst/>
            <a:rect l="l" t="t" r="r" b="b"/>
            <a:pathLst>
              <a:path w="990600" h="838200">
                <a:moveTo>
                  <a:pt x="0" y="209550"/>
                </a:moveTo>
                <a:lnTo>
                  <a:pt x="742950" y="209550"/>
                </a:lnTo>
                <a:lnTo>
                  <a:pt x="742950" y="0"/>
                </a:lnTo>
                <a:lnTo>
                  <a:pt x="990600" y="419100"/>
                </a:lnTo>
                <a:lnTo>
                  <a:pt x="742950" y="838200"/>
                </a:lnTo>
                <a:lnTo>
                  <a:pt x="742950" y="628650"/>
                </a:lnTo>
                <a:lnTo>
                  <a:pt x="0" y="628650"/>
                </a:lnTo>
                <a:lnTo>
                  <a:pt x="0" y="209550"/>
                </a:lnTo>
                <a:close/>
              </a:path>
            </a:pathLst>
          </a:custGeom>
          <a:ln w="12700">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1610" y="360629"/>
            <a:ext cx="9603777" cy="697230"/>
          </a:xfrm>
          <a:prstGeom prst="rect">
            <a:avLst/>
          </a:prstGeom>
        </p:spPr>
        <p:txBody>
          <a:bodyPr vert="horz" wrap="square" lIns="0" tIns="13335" rIns="0" bIns="0" rtlCol="0">
            <a:spAutoFit/>
          </a:bodyPr>
          <a:lstStyle/>
          <a:p>
            <a:pPr marL="12700">
              <a:lnSpc>
                <a:spcPct val="100000"/>
              </a:lnSpc>
              <a:spcBef>
                <a:spcPts val="105"/>
              </a:spcBef>
            </a:pPr>
            <a:r>
              <a:rPr spc="-15" dirty="0">
                <a:solidFill>
                  <a:srgbClr val="875744"/>
                </a:solidFill>
              </a:rPr>
              <a:t>Traditional </a:t>
            </a:r>
            <a:r>
              <a:rPr spc="-70" dirty="0">
                <a:solidFill>
                  <a:srgbClr val="875744"/>
                </a:solidFill>
              </a:rPr>
              <a:t>Testing</a:t>
            </a:r>
            <a:r>
              <a:rPr spc="-140" dirty="0">
                <a:solidFill>
                  <a:srgbClr val="875744"/>
                </a:solidFill>
              </a:rPr>
              <a:t> </a:t>
            </a:r>
            <a:r>
              <a:rPr dirty="0">
                <a:solidFill>
                  <a:srgbClr val="875744"/>
                </a:solidFill>
              </a:rPr>
              <a:t>Strategies</a:t>
            </a:r>
          </a:p>
        </p:txBody>
      </p:sp>
      <p:sp>
        <p:nvSpPr>
          <p:cNvPr id="3" name="object 3"/>
          <p:cNvSpPr txBox="1"/>
          <p:nvPr/>
        </p:nvSpPr>
        <p:spPr>
          <a:xfrm>
            <a:off x="921610" y="1535020"/>
            <a:ext cx="5429952" cy="2148840"/>
          </a:xfrm>
          <a:prstGeom prst="rect">
            <a:avLst/>
          </a:prstGeom>
        </p:spPr>
        <p:txBody>
          <a:bodyPr vert="horz" wrap="square" lIns="0" tIns="100965" rIns="0" bIns="0" rtlCol="0">
            <a:spAutoFit/>
          </a:bodyPr>
          <a:lstStyle/>
          <a:p>
            <a:pPr marL="332740" indent="-320040">
              <a:lnSpc>
                <a:spcPct val="100000"/>
              </a:lnSpc>
              <a:spcBef>
                <a:spcPts val="795"/>
              </a:spcBef>
              <a:buClr>
                <a:srgbClr val="DD8046"/>
              </a:buClr>
              <a:buSzPct val="60344"/>
              <a:buFont typeface="Wingdings"/>
              <a:buChar char=""/>
              <a:tabLst>
                <a:tab pos="332740" algn="l"/>
              </a:tabLst>
            </a:pPr>
            <a:r>
              <a:rPr sz="2900" dirty="0">
                <a:latin typeface="Arial"/>
                <a:cs typeface="Arial"/>
              </a:rPr>
              <a:t>Print</a:t>
            </a:r>
            <a:r>
              <a:rPr sz="2900" spc="-35" dirty="0">
                <a:latin typeface="Arial"/>
                <a:cs typeface="Arial"/>
              </a:rPr>
              <a:t> </a:t>
            </a:r>
            <a:r>
              <a:rPr sz="2900" dirty="0">
                <a:latin typeface="Arial"/>
                <a:cs typeface="Arial"/>
              </a:rPr>
              <a:t>Statements</a:t>
            </a:r>
            <a:endParaRPr sz="2900">
              <a:latin typeface="Arial"/>
              <a:cs typeface="Arial"/>
            </a:endParaRPr>
          </a:p>
          <a:p>
            <a:pPr marL="332740" indent="-320040">
              <a:lnSpc>
                <a:spcPct val="100000"/>
              </a:lnSpc>
              <a:spcBef>
                <a:spcPts val="700"/>
              </a:spcBef>
              <a:buClr>
                <a:srgbClr val="DD8046"/>
              </a:buClr>
              <a:buSzPct val="60344"/>
              <a:buFont typeface="Wingdings"/>
              <a:buChar char=""/>
              <a:tabLst>
                <a:tab pos="332740" algn="l"/>
              </a:tabLst>
            </a:pPr>
            <a:r>
              <a:rPr sz="2900" dirty="0">
                <a:latin typeface="Arial"/>
                <a:cs typeface="Arial"/>
              </a:rPr>
              <a:t>Use of</a:t>
            </a:r>
            <a:r>
              <a:rPr sz="2900" spc="-50" dirty="0">
                <a:latin typeface="Arial"/>
                <a:cs typeface="Arial"/>
              </a:rPr>
              <a:t> </a:t>
            </a:r>
            <a:r>
              <a:rPr sz="2900" dirty="0">
                <a:latin typeface="Arial"/>
                <a:cs typeface="Arial"/>
              </a:rPr>
              <a:t>Debugger</a:t>
            </a:r>
            <a:endParaRPr sz="2900">
              <a:latin typeface="Arial"/>
              <a:cs typeface="Arial"/>
            </a:endParaRPr>
          </a:p>
          <a:p>
            <a:pPr marL="332740" indent="-320040">
              <a:lnSpc>
                <a:spcPct val="100000"/>
              </a:lnSpc>
              <a:spcBef>
                <a:spcPts val="705"/>
              </a:spcBef>
              <a:buClr>
                <a:srgbClr val="DD8046"/>
              </a:buClr>
              <a:buSzPct val="60344"/>
              <a:buFont typeface="Wingdings"/>
              <a:buChar char=""/>
              <a:tabLst>
                <a:tab pos="332740" algn="l"/>
              </a:tabLst>
            </a:pPr>
            <a:r>
              <a:rPr sz="2900" dirty="0">
                <a:latin typeface="Arial"/>
                <a:cs typeface="Arial"/>
              </a:rPr>
              <a:t>Debugger</a:t>
            </a:r>
            <a:r>
              <a:rPr sz="2900" spc="-95" dirty="0">
                <a:latin typeface="Arial"/>
                <a:cs typeface="Arial"/>
              </a:rPr>
              <a:t> </a:t>
            </a:r>
            <a:r>
              <a:rPr sz="2900" dirty="0">
                <a:latin typeface="Arial"/>
                <a:cs typeface="Arial"/>
              </a:rPr>
              <a:t>Expressions</a:t>
            </a:r>
            <a:endParaRPr sz="2900">
              <a:latin typeface="Arial"/>
              <a:cs typeface="Arial"/>
            </a:endParaRPr>
          </a:p>
          <a:p>
            <a:pPr marL="332740" indent="-320040">
              <a:lnSpc>
                <a:spcPct val="100000"/>
              </a:lnSpc>
              <a:spcBef>
                <a:spcPts val="695"/>
              </a:spcBef>
              <a:buClr>
                <a:srgbClr val="DD8046"/>
              </a:buClr>
              <a:buSzPct val="60344"/>
              <a:buFont typeface="Wingdings"/>
              <a:buChar char=""/>
              <a:tabLst>
                <a:tab pos="332740" algn="l"/>
              </a:tabLst>
            </a:pPr>
            <a:r>
              <a:rPr sz="2900" spc="-80" dirty="0">
                <a:latin typeface="Arial"/>
                <a:cs typeface="Arial"/>
              </a:rPr>
              <a:t>Test</a:t>
            </a:r>
            <a:r>
              <a:rPr sz="2900" spc="-30" dirty="0">
                <a:latin typeface="Arial"/>
                <a:cs typeface="Arial"/>
              </a:rPr>
              <a:t> </a:t>
            </a:r>
            <a:r>
              <a:rPr sz="2900" dirty="0">
                <a:latin typeface="Arial"/>
                <a:cs typeface="Arial"/>
              </a:rPr>
              <a:t>Scripts</a:t>
            </a:r>
            <a:endParaRPr sz="2900">
              <a:latin typeface="Arial"/>
              <a:cs typeface="Aria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5974" y="344881"/>
            <a:ext cx="3913967" cy="697230"/>
          </a:xfrm>
          <a:prstGeom prst="rect">
            <a:avLst/>
          </a:prstGeom>
        </p:spPr>
        <p:txBody>
          <a:bodyPr vert="horz" wrap="square" lIns="0" tIns="13335" rIns="0" bIns="0" rtlCol="0">
            <a:spAutoFit/>
          </a:bodyPr>
          <a:lstStyle/>
          <a:p>
            <a:pPr marL="12700">
              <a:lnSpc>
                <a:spcPct val="100000"/>
              </a:lnSpc>
              <a:spcBef>
                <a:spcPts val="105"/>
              </a:spcBef>
            </a:pPr>
            <a:r>
              <a:rPr dirty="0">
                <a:solidFill>
                  <a:srgbClr val="875744"/>
                </a:solidFill>
              </a:rPr>
              <a:t>Unit</a:t>
            </a:r>
            <a:r>
              <a:rPr spc="-165" dirty="0">
                <a:solidFill>
                  <a:srgbClr val="875744"/>
                </a:solidFill>
              </a:rPr>
              <a:t> </a:t>
            </a:r>
            <a:r>
              <a:rPr spc="-70" dirty="0">
                <a:solidFill>
                  <a:srgbClr val="875744"/>
                </a:solidFill>
              </a:rPr>
              <a:t>Testing</a:t>
            </a:r>
          </a:p>
        </p:txBody>
      </p:sp>
      <p:sp>
        <p:nvSpPr>
          <p:cNvPr id="3" name="object 3"/>
          <p:cNvSpPr txBox="1"/>
          <p:nvPr/>
        </p:nvSpPr>
        <p:spPr>
          <a:xfrm>
            <a:off x="917548" y="1773682"/>
            <a:ext cx="4790039" cy="4222310"/>
          </a:xfrm>
          <a:prstGeom prst="rect">
            <a:avLst/>
          </a:prstGeom>
        </p:spPr>
        <p:txBody>
          <a:bodyPr vert="horz" wrap="square" lIns="0" tIns="13335" rIns="0" bIns="0" rtlCol="0">
            <a:spAutoFit/>
          </a:bodyPr>
          <a:lstStyle/>
          <a:p>
            <a:pPr marL="332740" marR="296545" indent="-320040">
              <a:lnSpc>
                <a:spcPct val="100000"/>
              </a:lnSpc>
              <a:spcBef>
                <a:spcPts val="105"/>
              </a:spcBef>
              <a:buClr>
                <a:srgbClr val="DD8046"/>
              </a:buClr>
              <a:buSzPct val="59375"/>
              <a:buFont typeface="Wingdings"/>
              <a:buChar char=""/>
              <a:tabLst>
                <a:tab pos="332740" algn="l"/>
              </a:tabLst>
            </a:pPr>
            <a:r>
              <a:rPr sz="3200" dirty="0">
                <a:latin typeface="Arial"/>
                <a:cs typeface="Arial"/>
              </a:rPr>
              <a:t>Each </a:t>
            </a:r>
            <a:r>
              <a:rPr sz="3200" spc="-5" dirty="0">
                <a:latin typeface="Arial"/>
                <a:cs typeface="Arial"/>
              </a:rPr>
              <a:t>part</a:t>
            </a:r>
            <a:r>
              <a:rPr sz="3200" spc="-85" dirty="0">
                <a:latin typeface="Arial"/>
                <a:cs typeface="Arial"/>
              </a:rPr>
              <a:t> </a:t>
            </a:r>
            <a:r>
              <a:rPr sz="3200" spc="-5" dirty="0">
                <a:latin typeface="Arial"/>
                <a:cs typeface="Arial"/>
              </a:rPr>
              <a:t>tested  individually</a:t>
            </a:r>
            <a:endParaRPr sz="3200">
              <a:latin typeface="Arial"/>
              <a:cs typeface="Arial"/>
            </a:endParaRPr>
          </a:p>
          <a:p>
            <a:pPr marL="332740" marR="476250" indent="-320040">
              <a:lnSpc>
                <a:spcPct val="100000"/>
              </a:lnSpc>
              <a:spcBef>
                <a:spcPts val="710"/>
              </a:spcBef>
              <a:buClr>
                <a:srgbClr val="DD8046"/>
              </a:buClr>
              <a:buSzPct val="59375"/>
              <a:buFont typeface="Wingdings"/>
              <a:buChar char=""/>
              <a:tabLst>
                <a:tab pos="332740" algn="l"/>
              </a:tabLst>
            </a:pPr>
            <a:r>
              <a:rPr sz="3200" dirty="0">
                <a:latin typeface="Arial"/>
                <a:cs typeface="Arial"/>
              </a:rPr>
              <a:t>All</a:t>
            </a:r>
            <a:r>
              <a:rPr sz="3200" spc="-70" dirty="0">
                <a:latin typeface="Arial"/>
                <a:cs typeface="Arial"/>
              </a:rPr>
              <a:t> </a:t>
            </a:r>
            <a:r>
              <a:rPr sz="3200" spc="-5" dirty="0">
                <a:latin typeface="Arial"/>
                <a:cs typeface="Arial"/>
              </a:rPr>
              <a:t>components  </a:t>
            </a:r>
            <a:r>
              <a:rPr sz="3200" dirty="0">
                <a:latin typeface="Arial"/>
                <a:cs typeface="Arial"/>
              </a:rPr>
              <a:t>tested at </a:t>
            </a:r>
            <a:r>
              <a:rPr sz="3200" spc="-5" dirty="0">
                <a:latin typeface="Arial"/>
                <a:cs typeface="Arial"/>
              </a:rPr>
              <a:t>least  once</a:t>
            </a:r>
            <a:endParaRPr sz="3200">
              <a:latin typeface="Arial"/>
              <a:cs typeface="Arial"/>
            </a:endParaRPr>
          </a:p>
          <a:p>
            <a:pPr marL="332740" marR="297815" indent="-320040">
              <a:lnSpc>
                <a:spcPct val="100000"/>
              </a:lnSpc>
              <a:spcBef>
                <a:spcPts val="695"/>
              </a:spcBef>
              <a:buClr>
                <a:srgbClr val="DD8046"/>
              </a:buClr>
              <a:buSzPct val="59375"/>
              <a:buFont typeface="Wingdings"/>
              <a:buChar char=""/>
              <a:tabLst>
                <a:tab pos="332740" algn="l"/>
              </a:tabLst>
            </a:pPr>
            <a:r>
              <a:rPr sz="3200" dirty="0">
                <a:latin typeface="Arial"/>
                <a:cs typeface="Arial"/>
              </a:rPr>
              <a:t>Errors picked</a:t>
            </a:r>
            <a:r>
              <a:rPr sz="3200" spc="-140" dirty="0">
                <a:latin typeface="Arial"/>
                <a:cs typeface="Arial"/>
              </a:rPr>
              <a:t> </a:t>
            </a:r>
            <a:r>
              <a:rPr sz="3200" dirty="0">
                <a:latin typeface="Arial"/>
                <a:cs typeface="Arial"/>
              </a:rPr>
              <a:t>up  </a:t>
            </a:r>
            <a:r>
              <a:rPr sz="3200" spc="-5" dirty="0">
                <a:latin typeface="Arial"/>
                <a:cs typeface="Arial"/>
              </a:rPr>
              <a:t>earlier</a:t>
            </a:r>
            <a:endParaRPr sz="3200">
              <a:latin typeface="Arial"/>
              <a:cs typeface="Arial"/>
            </a:endParaRPr>
          </a:p>
          <a:p>
            <a:pPr marL="332740" marR="5080" indent="-320040">
              <a:lnSpc>
                <a:spcPct val="100000"/>
              </a:lnSpc>
              <a:spcBef>
                <a:spcPts val="700"/>
              </a:spcBef>
              <a:buClr>
                <a:srgbClr val="DD8046"/>
              </a:buClr>
              <a:buSzPct val="59375"/>
              <a:buFont typeface="Wingdings"/>
              <a:buChar char=""/>
              <a:tabLst>
                <a:tab pos="332740" algn="l"/>
              </a:tabLst>
            </a:pPr>
            <a:r>
              <a:rPr sz="3200" dirty="0">
                <a:latin typeface="Arial"/>
                <a:cs typeface="Arial"/>
              </a:rPr>
              <a:t>Scope is </a:t>
            </a:r>
            <a:r>
              <a:rPr sz="3200" spc="-25" dirty="0">
                <a:latin typeface="Arial"/>
                <a:cs typeface="Arial"/>
              </a:rPr>
              <a:t>smaller,  </a:t>
            </a:r>
            <a:r>
              <a:rPr sz="3200" spc="-5" dirty="0">
                <a:latin typeface="Arial"/>
                <a:cs typeface="Arial"/>
              </a:rPr>
              <a:t>easier </a:t>
            </a:r>
            <a:r>
              <a:rPr sz="3200" dirty="0">
                <a:latin typeface="Arial"/>
                <a:cs typeface="Arial"/>
              </a:rPr>
              <a:t>to fix</a:t>
            </a:r>
            <a:r>
              <a:rPr sz="3200" spc="-105" dirty="0">
                <a:latin typeface="Arial"/>
                <a:cs typeface="Arial"/>
              </a:rPr>
              <a:t> </a:t>
            </a:r>
            <a:r>
              <a:rPr sz="3200" dirty="0">
                <a:latin typeface="Arial"/>
                <a:cs typeface="Arial"/>
              </a:rPr>
              <a:t>errors</a:t>
            </a:r>
            <a:endParaRPr sz="3200">
              <a:latin typeface="Arial"/>
              <a:cs typeface="Arial"/>
            </a:endParaRPr>
          </a:p>
        </p:txBody>
      </p:sp>
      <p:graphicFrame>
        <p:nvGraphicFramePr>
          <p:cNvPr id="4" name="object 4"/>
          <p:cNvGraphicFramePr>
            <a:graphicFrameLocks noGrp="1"/>
          </p:cNvGraphicFramePr>
          <p:nvPr/>
        </p:nvGraphicFramePr>
        <p:xfrm>
          <a:off x="7491049" y="2190750"/>
          <a:ext cx="3351927" cy="3352800"/>
        </p:xfrm>
        <a:graphic>
          <a:graphicData uri="http://schemas.openxmlformats.org/drawingml/2006/table">
            <a:tbl>
              <a:tblPr firstRow="1" bandRow="1">
                <a:tableStyleId>{2D5ABB26-0587-4C30-8999-92F81FD0307C}</a:tableStyleId>
              </a:tblPr>
              <a:tblGrid>
                <a:gridCol w="609441"/>
                <a:gridCol w="253934"/>
                <a:gridCol w="253934"/>
                <a:gridCol w="609441"/>
                <a:gridCol w="253934"/>
                <a:gridCol w="253934"/>
                <a:gridCol w="1117309"/>
              </a:tblGrid>
              <a:tr h="609600">
                <a:tc rowSpan="2" gridSpan="2">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2" hMerge="1">
                  <a:txBody>
                    <a:bodyPr/>
                    <a:lstStyle/>
                    <a:p>
                      <a:endParaRPr/>
                    </a:p>
                  </a:txBody>
                  <a:tcPr marL="0" marR="0" marT="0" marB="0"/>
                </a:tc>
                <a:tc rowSpan="2" gridSpan="4">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tc>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305FAE"/>
                    </a:solidFill>
                  </a:tcPr>
                </a:tc>
              </a:tr>
              <a:tr h="228600">
                <a:tc gridSpan="2"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gridSpan="4"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rowSpan="4">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304800">
                <a:tc rowSpan="2">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gridSpan="3">
                  <a:txBody>
                    <a:bodyPr/>
                    <a:lstStyle/>
                    <a:p>
                      <a:pPr>
                        <a:lnSpc>
                          <a:spcPct val="100000"/>
                        </a:lnSpc>
                      </a:pPr>
                      <a:endParaRPr sz="19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rowSpan="3" gridSpan="2">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3" hMerge="1">
                  <a:txBody>
                    <a:bodyPr/>
                    <a:lstStyle/>
                    <a:p>
                      <a:endParaRPr/>
                    </a:p>
                  </a:txBody>
                  <a:tcPr marL="0" marR="0" marT="0" marB="0"/>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304800">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gridSpan="2">
                  <a:txBody>
                    <a:bodyPr/>
                    <a:lstStyle/>
                    <a:p>
                      <a:pPr>
                        <a:lnSpc>
                          <a:spcPct val="100000"/>
                        </a:lnSpc>
                      </a:pPr>
                      <a:endParaRPr sz="19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305FAE"/>
                    </a:solidFill>
                  </a:tcPr>
                </a:tc>
                <a:tc gridSpan="2"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228600">
                <a:tc gridSpan="4">
                  <a:txBody>
                    <a:bodyPr/>
                    <a:lstStyle/>
                    <a:p>
                      <a:pPr>
                        <a:lnSpc>
                          <a:spcPct val="100000"/>
                        </a:lnSpc>
                      </a:pPr>
                      <a:endParaRPr sz="13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457200">
                <a:tc rowSpan="3" gridSpan="3">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3" hMerge="1">
                  <a:txBody>
                    <a:bodyPr/>
                    <a:lstStyle/>
                    <a:p>
                      <a:endParaRPr/>
                    </a:p>
                  </a:txBody>
                  <a:tcPr marL="0" marR="0" marT="0" marB="0"/>
                </a:tc>
                <a:tc rowSpan="3" hMerge="1">
                  <a:txBody>
                    <a:bodyPr/>
                    <a:lstStyle/>
                    <a:p>
                      <a:endParaRPr/>
                    </a:p>
                  </a:txBody>
                  <a:tcPr marL="0" marR="0" marT="0" marB="0"/>
                </a:tc>
                <a:tc gridSpan="4">
                  <a:txBody>
                    <a:bodyPr/>
                    <a:lstStyle/>
                    <a:p>
                      <a:pPr>
                        <a:lnSpc>
                          <a:spcPct val="100000"/>
                        </a:lnSpc>
                      </a:pPr>
                      <a:endParaRPr sz="29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81000">
                <a:tc gridSpan="3"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gridSpan="2">
                  <a:txBody>
                    <a:bodyPr/>
                    <a:lstStyle/>
                    <a:p>
                      <a:pPr>
                        <a:lnSpc>
                          <a:spcPct val="100000"/>
                        </a:lnSpc>
                      </a:pPr>
                      <a:endParaRPr sz="24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305FAE"/>
                    </a:solidFill>
                  </a:tcPr>
                </a:tc>
                <a:tc hMerge="1">
                  <a:txBody>
                    <a:bodyPr/>
                    <a:lstStyle/>
                    <a:p>
                      <a:endParaRPr/>
                    </a:p>
                  </a:txBody>
                  <a:tcPr marL="0" marR="0" marT="0" marB="0"/>
                </a:tc>
                <a:tc rowSpan="3">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4">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304800">
                <a:tc gridSpan="3"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rowSpan="3" gridSpan="2">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3" hMerge="1">
                  <a:txBody>
                    <a:bodyPr/>
                    <a:lstStyle/>
                    <a:p>
                      <a:endParaRPr/>
                    </a:p>
                  </a:txBody>
                  <a:tcPr marL="0" marR="0" marT="0" marB="0"/>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228600">
                <a:tc rowSpan="2" gridSpan="3">
                  <a:txBody>
                    <a:bodyPr/>
                    <a:lstStyle/>
                    <a:p>
                      <a:pPr>
                        <a:lnSpc>
                          <a:spcPct val="100000"/>
                        </a:lnSpc>
                      </a:pPr>
                      <a:endParaRPr sz="32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rowSpan="2" hMerge="1">
                  <a:txBody>
                    <a:bodyPr/>
                    <a:lstStyle/>
                    <a:p>
                      <a:endParaRPr/>
                    </a:p>
                  </a:txBody>
                  <a:tcPr marL="0" marR="0" marT="0" marB="0"/>
                </a:tc>
                <a:tc rowSpan="2" hMerge="1">
                  <a:txBody>
                    <a:bodyPr/>
                    <a:lstStyle/>
                    <a:p>
                      <a:endParaRPr/>
                    </a:p>
                  </a:txBody>
                  <a:tcPr marL="0" marR="0" marT="0" marB="0"/>
                </a:tc>
                <a:tc gridSpan="2"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r h="304800">
                <a:tc gridSpan="3"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hMerge="1" vMerge="1">
                  <a:txBody>
                    <a:bodyPr/>
                    <a:lstStyle/>
                    <a:p>
                      <a:endParaRPr/>
                    </a:p>
                  </a:txBody>
                  <a:tcPr marL="0" marR="0" marT="0" marB="0"/>
                </a:tc>
                <a:tc gridSpan="2"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c hMerge="1" v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305FAE"/>
                    </a:solidFill>
                  </a:tcPr>
                </a:tc>
                <a:tc vMerge="1">
                  <a:txBody>
                    <a:bodyPr/>
                    <a:lstStyle/>
                    <a:p>
                      <a:endParaRPr/>
                    </a:p>
                  </a:txBody>
                  <a:tcPr marL="0" marR="0" marT="0" marB="0">
                    <a:lnL w="38100">
                      <a:solidFill>
                        <a:srgbClr val="FFFF00"/>
                      </a:solidFill>
                      <a:prstDash val="solid"/>
                    </a:lnL>
                    <a:lnR w="38100">
                      <a:solidFill>
                        <a:srgbClr val="FFFF00"/>
                      </a:solidFill>
                      <a:prstDash val="solid"/>
                    </a:lnR>
                    <a:lnT w="38100">
                      <a:solidFill>
                        <a:srgbClr val="FFFF00"/>
                      </a:solidFill>
                      <a:prstDash val="solid"/>
                    </a:lnT>
                    <a:lnB w="38100">
                      <a:solidFill>
                        <a:srgbClr val="FFFF00"/>
                      </a:solidFill>
                      <a:prstDash val="solid"/>
                    </a:lnB>
                    <a:solidFill>
                      <a:srgbClr val="F7B615"/>
                    </a:solid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830</TotalTime>
  <Words>2725</Words>
  <Application>Microsoft Office PowerPoint</Application>
  <PresentationFormat>Custom</PresentationFormat>
  <Paragraphs>281</Paragraphs>
  <Slides>128</Slides>
  <Notes>1</Notes>
  <HiddenSlides>0</HiddenSlides>
  <MMClips>4</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128</vt:i4>
      </vt:variant>
    </vt:vector>
  </HeadingPairs>
  <TitlesOfParts>
    <vt:vector size="129" baseType="lpstr">
      <vt:lpstr>Office Theme</vt:lpstr>
      <vt:lpstr>Slide 1</vt:lpstr>
      <vt:lpstr>Slide 2</vt:lpstr>
      <vt:lpstr>SUBJECT CODE:SCS1305  SOFTWARE ENGINEERING</vt:lpstr>
      <vt:lpstr>UNIT 4</vt:lpstr>
      <vt:lpstr>Slide 5</vt:lpstr>
      <vt:lpstr>Slide 6</vt:lpstr>
      <vt:lpstr>Slide 7</vt:lpstr>
      <vt:lpstr>SOFTWARE TESTING</vt:lpstr>
      <vt:lpstr>Testing Objectives</vt:lpstr>
      <vt:lpstr>Testing Principles</vt:lpstr>
      <vt:lpstr>Testability</vt:lpstr>
      <vt:lpstr>  What are the different Types of Software Testing?  In Tester perspective    </vt:lpstr>
      <vt:lpstr>Levels</vt:lpstr>
      <vt:lpstr>Slide 14</vt:lpstr>
      <vt:lpstr>Unit Testing </vt:lpstr>
      <vt:lpstr>Integration Testing </vt:lpstr>
      <vt:lpstr>System Testing </vt:lpstr>
      <vt:lpstr>Acceptance Testing </vt:lpstr>
      <vt:lpstr>Software Testing Fundamentals</vt:lpstr>
      <vt:lpstr>Types of s/w test  </vt:lpstr>
      <vt:lpstr>Types of s/w test  </vt:lpstr>
      <vt:lpstr>Types of s/w test</vt:lpstr>
      <vt:lpstr> Different Types of Software Testing </vt:lpstr>
      <vt:lpstr>Slide 24</vt:lpstr>
      <vt:lpstr>Slide 25</vt:lpstr>
      <vt:lpstr>Slide 26</vt:lpstr>
      <vt:lpstr>Slide 27</vt:lpstr>
      <vt:lpstr>White box testing</vt:lpstr>
      <vt:lpstr>Slide 29</vt:lpstr>
      <vt:lpstr>Slide 30</vt:lpstr>
      <vt:lpstr>Basis path testing</vt:lpstr>
      <vt:lpstr>Slide 32</vt:lpstr>
      <vt:lpstr>Slide 33</vt:lpstr>
      <vt:lpstr>Slide 34</vt:lpstr>
      <vt:lpstr>BY USING FLOW GRAPH WE CAN DERIVE 2 THINGS </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Gray-box testing</vt:lpstr>
      <vt:lpstr>Gray-box testing</vt:lpstr>
      <vt:lpstr>Regression testing  </vt:lpstr>
      <vt:lpstr>Slide 66</vt:lpstr>
      <vt:lpstr>Slide 67</vt:lpstr>
      <vt:lpstr>Slide 68</vt:lpstr>
      <vt:lpstr>Slide 69</vt:lpstr>
      <vt:lpstr>Slide 70</vt:lpstr>
      <vt:lpstr>Slide 71</vt:lpstr>
      <vt:lpstr>Slide 72</vt:lpstr>
      <vt:lpstr>Slide 73</vt:lpstr>
      <vt:lpstr>When to aplly Regression Testing? </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UNIT TESTING </vt:lpstr>
      <vt:lpstr>SYLLABUS</vt:lpstr>
      <vt:lpstr>Slide 91</vt:lpstr>
      <vt:lpstr>UNIT TESTING</vt:lpstr>
      <vt:lpstr>What is Unit Testing</vt:lpstr>
      <vt:lpstr>Types of testing</vt:lpstr>
      <vt:lpstr>Slide 95</vt:lpstr>
      <vt:lpstr>Slide 96</vt:lpstr>
      <vt:lpstr>Traditional Testing</vt:lpstr>
      <vt:lpstr>Traditional Testing Strategies</vt:lpstr>
      <vt:lpstr>Unit Testing</vt:lpstr>
      <vt:lpstr>Unit Testing Ideals</vt:lpstr>
      <vt:lpstr>Why Unit Test?</vt:lpstr>
      <vt:lpstr>BENEFITS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GUIDELINES</vt:lpstr>
      <vt:lpstr>Unit Testing Techniques:</vt:lpstr>
      <vt:lpstr>Major Structural techniques are:</vt:lpstr>
      <vt:lpstr>Unit Testing Techniques:</vt:lpstr>
      <vt:lpstr>Some of Functional testing  techniques</vt:lpstr>
      <vt:lpstr>Unit Testing Techniques:</vt:lpstr>
      <vt:lpstr>Few of the Error based  techniques</vt:lpstr>
    </vt:vector>
  </TitlesOfParts>
  <Company>SB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exam</dc:creator>
  <cp:lastModifiedBy>Administrator</cp:lastModifiedBy>
  <cp:revision>65</cp:revision>
  <dcterms:created xsi:type="dcterms:W3CDTF">2019-08-29T07:27:42Z</dcterms:created>
  <dcterms:modified xsi:type="dcterms:W3CDTF">2020-10-21T17:23:06Z</dcterms:modified>
</cp:coreProperties>
</file>